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79" r:id="rId2"/>
    <p:sldId id="318" r:id="rId3"/>
    <p:sldId id="315" r:id="rId4"/>
    <p:sldId id="361" r:id="rId5"/>
    <p:sldId id="352" r:id="rId6"/>
    <p:sldId id="353" r:id="rId7"/>
    <p:sldId id="307" r:id="rId8"/>
    <p:sldId id="264" r:id="rId9"/>
    <p:sldId id="326" r:id="rId10"/>
    <p:sldId id="346" r:id="rId11"/>
    <p:sldId id="347" r:id="rId12"/>
    <p:sldId id="348" r:id="rId13"/>
    <p:sldId id="350" r:id="rId14"/>
    <p:sldId id="351" r:id="rId15"/>
    <p:sldId id="349" r:id="rId16"/>
    <p:sldId id="327" r:id="rId17"/>
    <p:sldId id="328" r:id="rId18"/>
    <p:sldId id="329" r:id="rId19"/>
    <p:sldId id="330" r:id="rId20"/>
    <p:sldId id="269" r:id="rId21"/>
    <p:sldId id="339" r:id="rId22"/>
    <p:sldId id="314" r:id="rId23"/>
    <p:sldId id="316" r:id="rId24"/>
    <p:sldId id="317" r:id="rId25"/>
    <p:sldId id="340" r:id="rId26"/>
    <p:sldId id="321" r:id="rId27"/>
    <p:sldId id="345" r:id="rId28"/>
    <p:sldId id="322" r:id="rId29"/>
    <p:sldId id="341" r:id="rId30"/>
    <p:sldId id="325" r:id="rId31"/>
    <p:sldId id="319" r:id="rId32"/>
    <p:sldId id="320" r:id="rId33"/>
    <p:sldId id="342" r:id="rId34"/>
    <p:sldId id="343" r:id="rId35"/>
    <p:sldId id="323" r:id="rId36"/>
    <p:sldId id="324" r:id="rId37"/>
    <p:sldId id="344" r:id="rId38"/>
    <p:sldId id="358" r:id="rId39"/>
    <p:sldId id="359" r:id="rId40"/>
    <p:sldId id="354" r:id="rId41"/>
    <p:sldId id="355" r:id="rId42"/>
    <p:sldId id="356" r:id="rId43"/>
    <p:sldId id="357" r:id="rId44"/>
    <p:sldId id="363" r:id="rId45"/>
    <p:sldId id="360" r:id="rId46"/>
    <p:sldId id="362" r:id="rId47"/>
    <p:sldId id="2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Introduction" id="{FF4B1AF4-7EA9-452A-9575-9753AF5BA352}">
          <p14:sldIdLst>
            <p14:sldId id="279"/>
          </p14:sldIdLst>
        </p14:section>
        <p14:section name="Global Situation" id="{BCB01B32-4B1A-49C4-B84A-1C13D0443C50}">
          <p14:sldIdLst>
            <p14:sldId id="318"/>
            <p14:sldId id="315"/>
            <p14:sldId id="361"/>
            <p14:sldId id="352"/>
            <p14:sldId id="353"/>
            <p14:sldId id="307"/>
          </p14:sldIdLst>
        </p14:section>
        <p14:section name="Europe Situation" id="{871E7DF9-DD88-40AA-9318-D1F0B0BDC300}">
          <p14:sldIdLst>
            <p14:sldId id="264"/>
            <p14:sldId id="326"/>
            <p14:sldId id="346"/>
            <p14:sldId id="347"/>
            <p14:sldId id="348"/>
            <p14:sldId id="350"/>
            <p14:sldId id="351"/>
            <p14:sldId id="349"/>
            <p14:sldId id="327"/>
            <p14:sldId id="328"/>
            <p14:sldId id="329"/>
            <p14:sldId id="330"/>
          </p14:sldIdLst>
        </p14:section>
        <p14:section name="Greek Situation" id="{EB177910-3434-4DFC-AFB8-A08940FC9298}">
          <p14:sldIdLst>
            <p14:sldId id="269"/>
            <p14:sldId id="339"/>
            <p14:sldId id="314"/>
            <p14:sldId id="316"/>
            <p14:sldId id="317"/>
            <p14:sldId id="340"/>
            <p14:sldId id="321"/>
            <p14:sldId id="345"/>
            <p14:sldId id="322"/>
            <p14:sldId id="341"/>
            <p14:sldId id="325"/>
            <p14:sldId id="319"/>
            <p14:sldId id="320"/>
            <p14:sldId id="342"/>
            <p14:sldId id="343"/>
            <p14:sldId id="323"/>
            <p14:sldId id="324"/>
            <p14:sldId id="344"/>
            <p14:sldId id="358"/>
            <p14:sldId id="359"/>
          </p14:sldIdLst>
        </p14:section>
        <p14:section name="UN Goals" id="{BFE71351-EC52-43F8-B3C0-4AAF8DA422CA}">
          <p14:sldIdLst>
            <p14:sldId id="354"/>
            <p14:sldId id="355"/>
            <p14:sldId id="356"/>
            <p14:sldId id="357"/>
            <p14:sldId id="363"/>
            <p14:sldId id="360"/>
            <p14:sldId id="362"/>
          </p14:sldIdLst>
        </p14:section>
        <p14:section name="References" id="{AB52F232-F4A3-4DC4-96A2-B8859650AB1F}">
          <p14:sldIdLst/>
        </p14:section>
        <p14:section name="Conclusion - Thank You" id="{C11AA969-0405-4F50-8E00-98226CBC385C}">
          <p14:sldIdLst>
            <p14:sldId id="272"/>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PIDA KOLOKYTH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6C9C3"/>
    <a:srgbClr val="760000"/>
    <a:srgbClr val="059F9B"/>
    <a:srgbClr val="262626"/>
    <a:srgbClr val="59595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0" autoAdjust="0"/>
    <p:restoredTop sz="95833" autoAdjust="0"/>
  </p:normalViewPr>
  <p:slideViewPr>
    <p:cSldViewPr snapToGrid="0">
      <p:cViewPr varScale="1">
        <p:scale>
          <a:sx n="70" d="100"/>
          <a:sy n="70" d="100"/>
        </p:scale>
        <p:origin x="-738" y="-9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emf"/><Relationship Id="rId4" Type="http://schemas.openxmlformats.org/officeDocument/2006/relationships/image" Target="../media/image7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1.emf"/><Relationship Id="rId4" Type="http://schemas.openxmlformats.org/officeDocument/2006/relationships/image" Target="../media/image7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E0017D-BEEA-41AD-84CA-B4D06B57B2DB}"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E6412260-6D93-4FF9-941D-4F684F825866}">
      <dgm:prSet phldrT="[Text]" custT="1"/>
      <dgm:spPr/>
      <dgm:t>
        <a:bodyPr/>
        <a:lstStyle/>
        <a:p>
          <a:r>
            <a:rPr lang="en-US" sz="2000" b="1" dirty="0" smtClean="0">
              <a:latin typeface="Arial" panose="020B0604020202020204" pitchFamily="34" charset="0"/>
              <a:cs typeface="Arial" panose="020B0604020202020204" pitchFamily="34" charset="0"/>
            </a:rPr>
            <a:t>500 research projects in the last 25 years</a:t>
          </a:r>
          <a:endParaRPr lang="en-US" sz="2000" b="1" dirty="0">
            <a:latin typeface="Arial" panose="020B0604020202020204" pitchFamily="34" charset="0"/>
            <a:cs typeface="Arial" panose="020B0604020202020204" pitchFamily="34" charset="0"/>
          </a:endParaRPr>
        </a:p>
      </dgm:t>
    </dgm:pt>
    <dgm:pt modelId="{89F34F29-5F5E-4B10-95E5-90FA0C0E3ED3}" type="parTrans" cxnId="{E2F8083C-819D-4437-A63A-E34478D47378}">
      <dgm:prSet/>
      <dgm:spPr/>
      <dgm:t>
        <a:bodyPr/>
        <a:lstStyle/>
        <a:p>
          <a:endParaRPr lang="en-US"/>
        </a:p>
      </dgm:t>
    </dgm:pt>
    <dgm:pt modelId="{F0FFDD74-647B-4AC0-9683-E34E891F893A}" type="sibTrans" cxnId="{E2F8083C-819D-4437-A63A-E34478D47378}">
      <dgm:prSet/>
      <dgm:spPr/>
      <dgm:t>
        <a:bodyPr/>
        <a:lstStyle/>
        <a:p>
          <a:endParaRPr lang="en-US"/>
        </a:p>
      </dgm:t>
    </dgm:pt>
    <dgm:pt modelId="{C4021610-C960-4046-92D6-DCF062F0EAFE}">
      <dgm:prSet phldrT="[Text]" custT="1"/>
      <dgm:spPr/>
      <dgm:t>
        <a:bodyPr/>
        <a:lstStyle/>
        <a:p>
          <a:r>
            <a:rPr lang="en-US" sz="1400" dirty="0" smtClean="0">
              <a:latin typeface="Arial" panose="020B0604020202020204" pitchFamily="34" charset="0"/>
              <a:cs typeface="Arial" panose="020B0604020202020204" pitchFamily="34" charset="0"/>
            </a:rPr>
            <a:t>Water Resources Management</a:t>
          </a:r>
        </a:p>
        <a:p>
          <a:r>
            <a:rPr lang="en-US" sz="1400" dirty="0" smtClean="0">
              <a:latin typeface="Arial" panose="020B0604020202020204" pitchFamily="34" charset="0"/>
              <a:cs typeface="Arial" panose="020B0604020202020204" pitchFamily="34" charset="0"/>
            </a:rPr>
            <a:t>Groundwater Hydrology</a:t>
          </a:r>
        </a:p>
        <a:p>
          <a:r>
            <a:rPr lang="en-US" sz="1400" dirty="0" smtClean="0">
              <a:latin typeface="Arial" panose="020B0604020202020204" pitchFamily="34" charset="0"/>
              <a:cs typeface="Arial" panose="020B0604020202020204" pitchFamily="34" charset="0"/>
            </a:rPr>
            <a:t>Surface Hydrology</a:t>
          </a:r>
        </a:p>
        <a:p>
          <a:r>
            <a:rPr lang="en-US" sz="1400" dirty="0" smtClean="0">
              <a:latin typeface="Arial" panose="020B0604020202020204" pitchFamily="34" charset="0"/>
              <a:cs typeface="Arial" panose="020B0604020202020204" pitchFamily="34" charset="0"/>
            </a:rPr>
            <a:t>Climate Change – Drought - Floods</a:t>
          </a:r>
        </a:p>
        <a:p>
          <a:r>
            <a:rPr lang="en-US" sz="1400" dirty="0" smtClean="0">
              <a:latin typeface="Arial" panose="020B0604020202020204" pitchFamily="34" charset="0"/>
              <a:cs typeface="Arial" panose="020B0604020202020204" pitchFamily="34" charset="0"/>
            </a:rPr>
            <a:t>Water Policy</a:t>
          </a:r>
        </a:p>
        <a:p>
          <a:r>
            <a:rPr lang="en-US" sz="1400" dirty="0" smtClean="0">
              <a:latin typeface="Arial" panose="020B0604020202020204" pitchFamily="34" charset="0"/>
              <a:cs typeface="Arial" panose="020B0604020202020204" pitchFamily="34" charset="0"/>
            </a:rPr>
            <a:t>Transboundary Rivers</a:t>
          </a:r>
        </a:p>
        <a:p>
          <a:r>
            <a:rPr lang="en-US" sz="1400" dirty="0" smtClean="0">
              <a:latin typeface="Arial" panose="020B0604020202020204" pitchFamily="34" charset="0"/>
              <a:cs typeface="Arial" panose="020B0604020202020204" pitchFamily="34" charset="0"/>
            </a:rPr>
            <a:t>Irrigation </a:t>
          </a:r>
        </a:p>
        <a:p>
          <a:r>
            <a:rPr lang="en-US" sz="1400" dirty="0" smtClean="0">
              <a:latin typeface="Arial" panose="020B0604020202020204" pitchFamily="34" charset="0"/>
              <a:cs typeface="Arial" panose="020B0604020202020204" pitchFamily="34" charset="0"/>
            </a:rPr>
            <a:t>Water networks and water Losses </a:t>
          </a:r>
        </a:p>
        <a:p>
          <a:r>
            <a:rPr lang="en-US" sz="1400" dirty="0" smtClean="0">
              <a:latin typeface="Arial" panose="020B0604020202020204" pitchFamily="34" charset="0"/>
              <a:cs typeface="Arial" panose="020B0604020202020204" pitchFamily="34" charset="0"/>
            </a:rPr>
            <a:t>Modeling: Simulation &amp; Optimization</a:t>
          </a:r>
        </a:p>
        <a:p>
          <a:r>
            <a:rPr lang="en-US" sz="1400" dirty="0" smtClean="0">
              <a:latin typeface="Arial" panose="020B0604020202020204" pitchFamily="34" charset="0"/>
              <a:cs typeface="Arial" panose="020B0604020202020204" pitchFamily="34" charset="0"/>
            </a:rPr>
            <a:t>Data Process: GIS, Telemetry and AMS</a:t>
          </a:r>
        </a:p>
        <a:p>
          <a:r>
            <a:rPr lang="en-US" sz="1400" dirty="0" smtClean="0">
              <a:latin typeface="Arial" panose="020B0604020202020204" pitchFamily="34" charset="0"/>
              <a:cs typeface="Arial" panose="020B0604020202020204" pitchFamily="34" charset="0"/>
            </a:rPr>
            <a:t>Water quality</a:t>
          </a:r>
        </a:p>
        <a:p>
          <a:r>
            <a:rPr lang="en-US" sz="1400" dirty="0" smtClean="0">
              <a:latin typeface="Arial" panose="020B0604020202020204" pitchFamily="34" charset="0"/>
              <a:cs typeface="Arial" panose="020B0604020202020204" pitchFamily="34" charset="0"/>
            </a:rPr>
            <a:t>Water Education</a:t>
          </a:r>
        </a:p>
        <a:p>
          <a:endParaRPr lang="en-US" sz="1200" dirty="0"/>
        </a:p>
      </dgm:t>
    </dgm:pt>
    <dgm:pt modelId="{639DC4E4-68BA-4249-8B73-971C9CFB9F3C}" type="sibTrans" cxnId="{63466B69-D167-4A00-B70B-954323C90A6D}">
      <dgm:prSet/>
      <dgm:spPr/>
      <dgm:t>
        <a:bodyPr/>
        <a:lstStyle/>
        <a:p>
          <a:endParaRPr lang="en-US"/>
        </a:p>
      </dgm:t>
    </dgm:pt>
    <dgm:pt modelId="{11B6C900-4942-4CC8-BF8E-185E5181F4B0}" type="parTrans" cxnId="{63466B69-D167-4A00-B70B-954323C90A6D}">
      <dgm:prSet/>
      <dgm:spPr/>
      <dgm:t>
        <a:bodyPr/>
        <a:lstStyle/>
        <a:p>
          <a:endParaRPr lang="en-US"/>
        </a:p>
      </dgm:t>
    </dgm:pt>
    <dgm:pt modelId="{06E19DA4-F97F-45FA-96AF-94223EC914BC}" type="pres">
      <dgm:prSet presAssocID="{AAE0017D-BEEA-41AD-84CA-B4D06B57B2DB}" presName="Name0" presStyleCnt="0">
        <dgm:presLayoutVars>
          <dgm:dir/>
          <dgm:animLvl val="lvl"/>
          <dgm:resizeHandles val="exact"/>
        </dgm:presLayoutVars>
      </dgm:prSet>
      <dgm:spPr/>
      <dgm:t>
        <a:bodyPr/>
        <a:lstStyle/>
        <a:p>
          <a:endParaRPr lang="el-GR"/>
        </a:p>
      </dgm:t>
    </dgm:pt>
    <dgm:pt modelId="{6165EC05-96F6-4F49-A775-6C52AA2B51A0}" type="pres">
      <dgm:prSet presAssocID="{C4021610-C960-4046-92D6-DCF062F0EAFE}" presName="linNode" presStyleCnt="0"/>
      <dgm:spPr/>
    </dgm:pt>
    <dgm:pt modelId="{B1C0C26B-F93C-4C1D-A78E-AD17C150F609}" type="pres">
      <dgm:prSet presAssocID="{C4021610-C960-4046-92D6-DCF062F0EAFE}" presName="parTx" presStyleLbl="revTx" presStyleIdx="0" presStyleCnt="1">
        <dgm:presLayoutVars>
          <dgm:chMax val="1"/>
          <dgm:bulletEnabled val="1"/>
        </dgm:presLayoutVars>
      </dgm:prSet>
      <dgm:spPr/>
      <dgm:t>
        <a:bodyPr/>
        <a:lstStyle/>
        <a:p>
          <a:endParaRPr lang="en-US"/>
        </a:p>
      </dgm:t>
    </dgm:pt>
    <dgm:pt modelId="{C8CFBF1C-B2FE-4C1F-BFAD-1558A5B620F5}" type="pres">
      <dgm:prSet presAssocID="{C4021610-C960-4046-92D6-DCF062F0EAFE}" presName="bracket" presStyleLbl="parChTrans1D1" presStyleIdx="0" presStyleCnt="1" custScaleX="168364" custScaleY="165339"/>
      <dgm:spPr/>
    </dgm:pt>
    <dgm:pt modelId="{C7E59405-347A-4D12-B4A9-FE5A8A5E5A59}" type="pres">
      <dgm:prSet presAssocID="{C4021610-C960-4046-92D6-DCF062F0EAFE}" presName="spH" presStyleCnt="0"/>
      <dgm:spPr/>
    </dgm:pt>
    <dgm:pt modelId="{E68B3B58-1D71-456D-A3EE-D99A8A0C2B0D}" type="pres">
      <dgm:prSet presAssocID="{C4021610-C960-4046-92D6-DCF062F0EAFE}" presName="desTx" presStyleLbl="node1" presStyleIdx="0" presStyleCnt="1" custAng="10800000" custFlipVert="1" custScaleY="27341" custLinFactNeighborY="12857">
        <dgm:presLayoutVars>
          <dgm:bulletEnabled val="1"/>
        </dgm:presLayoutVars>
      </dgm:prSet>
      <dgm:spPr/>
      <dgm:t>
        <a:bodyPr/>
        <a:lstStyle/>
        <a:p>
          <a:endParaRPr lang="en-US"/>
        </a:p>
      </dgm:t>
    </dgm:pt>
  </dgm:ptLst>
  <dgm:cxnLst>
    <dgm:cxn modelId="{E2F8083C-819D-4437-A63A-E34478D47378}" srcId="{C4021610-C960-4046-92D6-DCF062F0EAFE}" destId="{E6412260-6D93-4FF9-941D-4F684F825866}" srcOrd="0" destOrd="0" parTransId="{89F34F29-5F5E-4B10-95E5-90FA0C0E3ED3}" sibTransId="{F0FFDD74-647B-4AC0-9683-E34E891F893A}"/>
    <dgm:cxn modelId="{63466B69-D167-4A00-B70B-954323C90A6D}" srcId="{AAE0017D-BEEA-41AD-84CA-B4D06B57B2DB}" destId="{C4021610-C960-4046-92D6-DCF062F0EAFE}" srcOrd="0" destOrd="0" parTransId="{11B6C900-4942-4CC8-BF8E-185E5181F4B0}" sibTransId="{639DC4E4-68BA-4249-8B73-971C9CFB9F3C}"/>
    <dgm:cxn modelId="{B52BEB77-D2B1-3D4F-8CBC-4CEB31A03838}" type="presOf" srcId="{E6412260-6D93-4FF9-941D-4F684F825866}" destId="{E68B3B58-1D71-456D-A3EE-D99A8A0C2B0D}" srcOrd="0" destOrd="0" presId="urn:diagrams.loki3.com/BracketList"/>
    <dgm:cxn modelId="{21F431C8-411E-EC4D-AEC4-D9B5964E305C}" type="presOf" srcId="{C4021610-C960-4046-92D6-DCF062F0EAFE}" destId="{B1C0C26B-F93C-4C1D-A78E-AD17C150F609}" srcOrd="0" destOrd="0" presId="urn:diagrams.loki3.com/BracketList"/>
    <dgm:cxn modelId="{2434B436-5E72-C34E-83D7-DC93E7FECD1E}" type="presOf" srcId="{AAE0017D-BEEA-41AD-84CA-B4D06B57B2DB}" destId="{06E19DA4-F97F-45FA-96AF-94223EC914BC}" srcOrd="0" destOrd="0" presId="urn:diagrams.loki3.com/BracketList"/>
    <dgm:cxn modelId="{04CFE74A-AFBD-BC47-8796-5A169A2DE9BB}" type="presParOf" srcId="{06E19DA4-F97F-45FA-96AF-94223EC914BC}" destId="{6165EC05-96F6-4F49-A775-6C52AA2B51A0}" srcOrd="0" destOrd="0" presId="urn:diagrams.loki3.com/BracketList"/>
    <dgm:cxn modelId="{EFEBE5B8-B041-FC40-B991-856B2715EE8E}" type="presParOf" srcId="{6165EC05-96F6-4F49-A775-6C52AA2B51A0}" destId="{B1C0C26B-F93C-4C1D-A78E-AD17C150F609}" srcOrd="0" destOrd="0" presId="urn:diagrams.loki3.com/BracketList"/>
    <dgm:cxn modelId="{2AAE1489-06BA-C446-ADB8-449EEADC0596}" type="presParOf" srcId="{6165EC05-96F6-4F49-A775-6C52AA2B51A0}" destId="{C8CFBF1C-B2FE-4C1F-BFAD-1558A5B620F5}" srcOrd="1" destOrd="0" presId="urn:diagrams.loki3.com/BracketList"/>
    <dgm:cxn modelId="{8B4AE7B2-B2BF-2841-A5E7-AC1EF61FF9C1}" type="presParOf" srcId="{6165EC05-96F6-4F49-A775-6C52AA2B51A0}" destId="{C7E59405-347A-4D12-B4A9-FE5A8A5E5A59}" srcOrd="2" destOrd="0" presId="urn:diagrams.loki3.com/BracketList"/>
    <dgm:cxn modelId="{258D4A44-2DE1-414B-8254-66C680E3CEC0}" type="presParOf" srcId="{6165EC05-96F6-4F49-A775-6C52AA2B51A0}" destId="{E68B3B58-1D71-456D-A3EE-D99A8A0C2B0D}" srcOrd="3" destOrd="0" presId="urn:diagrams.loki3.com/Bracket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C2C780-D033-0641-9C43-FDE7CFEB59A9}"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E9E20BD1-D1B9-E64F-983B-BA75DDE9B009}">
      <dgm:prSet phldrT="[Text]"/>
      <dgm:spPr/>
      <dgm:t>
        <a:bodyPr/>
        <a:lstStyle/>
        <a:p>
          <a:r>
            <a:rPr lang="en-US" dirty="0" smtClean="0">
              <a:latin typeface="Arial" panose="020B0604020202020204" pitchFamily="34" charset="0"/>
              <a:cs typeface="Arial" panose="020B0604020202020204" pitchFamily="34" charset="0"/>
            </a:rPr>
            <a:t>NETWORKING</a:t>
          </a:r>
          <a:endParaRPr lang="en-US" dirty="0">
            <a:latin typeface="Arial" panose="020B0604020202020204" pitchFamily="34" charset="0"/>
            <a:cs typeface="Arial" panose="020B0604020202020204" pitchFamily="34" charset="0"/>
          </a:endParaRPr>
        </a:p>
      </dgm:t>
    </dgm:pt>
    <dgm:pt modelId="{534A98A1-957E-734F-9CB4-B90DB76701C1}" type="parTrans" cxnId="{C8A412CF-1D37-5641-B4F1-045D6EDAEB7C}">
      <dgm:prSet/>
      <dgm:spPr/>
      <dgm:t>
        <a:bodyPr/>
        <a:lstStyle/>
        <a:p>
          <a:endParaRPr lang="en-US"/>
        </a:p>
      </dgm:t>
    </dgm:pt>
    <dgm:pt modelId="{FB51EFBD-363C-7942-9CB1-D6A443F031F0}" type="sibTrans" cxnId="{C8A412CF-1D37-5641-B4F1-045D6EDAEB7C}">
      <dgm:prSet/>
      <dgm:spPr>
        <a:blipFill rotWithShape="1">
          <a:blip xmlns:r="http://schemas.openxmlformats.org/officeDocument/2006/relationships" r:embed="rId1"/>
          <a:stretch>
            <a:fillRect/>
          </a:stretch>
        </a:blipFill>
      </dgm:spPr>
      <dgm:t>
        <a:bodyPr/>
        <a:lstStyle/>
        <a:p>
          <a:endParaRPr lang="en-US"/>
        </a:p>
      </dgm:t>
    </dgm:pt>
    <dgm:pt modelId="{D8A60DCE-B1DC-174E-93D7-B136BC6715C0}">
      <dgm:prSet phldrT="[Text]"/>
      <dgm:spPr/>
      <dgm:t>
        <a:bodyPr/>
        <a:lstStyle/>
        <a:p>
          <a:r>
            <a:rPr lang="en-US" dirty="0" smtClean="0">
              <a:latin typeface="Arial" panose="020B0604020202020204" pitchFamily="34" charset="0"/>
              <a:cs typeface="Arial" panose="020B0604020202020204" pitchFamily="34" charset="0"/>
            </a:rPr>
            <a:t>TECHNOLOGY TRANSFER</a:t>
          </a:r>
          <a:endParaRPr lang="en-US" dirty="0">
            <a:latin typeface="Arial" panose="020B0604020202020204" pitchFamily="34" charset="0"/>
            <a:cs typeface="Arial" panose="020B0604020202020204" pitchFamily="34" charset="0"/>
          </a:endParaRPr>
        </a:p>
      </dgm:t>
    </dgm:pt>
    <dgm:pt modelId="{73A4DDF9-9BCF-4644-853D-8E9D7545B19B}" type="parTrans" cxnId="{C1E79998-9EA3-1F42-8A3B-4191C60B9952}">
      <dgm:prSet/>
      <dgm:spPr/>
      <dgm:t>
        <a:bodyPr/>
        <a:lstStyle/>
        <a:p>
          <a:endParaRPr lang="en-US"/>
        </a:p>
      </dgm:t>
    </dgm:pt>
    <dgm:pt modelId="{1E4FD96A-A98B-B34C-A08A-DF52BFFB07EA}" type="sibTrans" cxnId="{C1E79998-9EA3-1F42-8A3B-4191C60B9952}">
      <dgm:prSet/>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25000" r="-25000"/>
          </a:stretch>
        </a:blipFill>
      </dgm:spPr>
      <dgm:t>
        <a:bodyPr/>
        <a:lstStyle/>
        <a:p>
          <a:endParaRPr lang="en-US"/>
        </a:p>
      </dgm:t>
    </dgm:pt>
    <dgm:pt modelId="{9FEDD29F-E3FB-454C-B2CC-1F4605F44165}">
      <dgm:prSet/>
      <dgm:spPr/>
      <dgm:t>
        <a:bodyPr/>
        <a:lstStyle/>
        <a:p>
          <a:r>
            <a:rPr lang="en-US" dirty="0" smtClean="0">
              <a:latin typeface="Arial" panose="020B0604020202020204" pitchFamily="34" charset="0"/>
              <a:cs typeface="Arial" panose="020B0604020202020204" pitchFamily="34" charset="0"/>
            </a:rPr>
            <a:t>TRAINING</a:t>
          </a:r>
          <a:endParaRPr lang="en-US" dirty="0">
            <a:latin typeface="Arial" panose="020B0604020202020204" pitchFamily="34" charset="0"/>
            <a:cs typeface="Arial" panose="020B0604020202020204" pitchFamily="34" charset="0"/>
          </a:endParaRPr>
        </a:p>
      </dgm:t>
    </dgm:pt>
    <dgm:pt modelId="{D0CE92F6-85A1-F74F-BC7C-2CCBD7DFF3D5}" type="parTrans" cxnId="{311D41EB-31C7-4E47-8CB7-8A11555E6BD8}">
      <dgm:prSet/>
      <dgm:spPr/>
      <dgm:t>
        <a:bodyPr/>
        <a:lstStyle/>
        <a:p>
          <a:endParaRPr lang="en-US"/>
        </a:p>
      </dgm:t>
    </dgm:pt>
    <dgm:pt modelId="{0C10ED81-12F8-F24F-90AF-AE0AB68E1FA8}" type="sibTrans" cxnId="{311D41EB-31C7-4E47-8CB7-8A11555E6BD8}">
      <dgm:prSet/>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22000" r="-22000"/>
          </a:stretch>
        </a:blipFill>
      </dgm:spPr>
      <dgm:t>
        <a:bodyPr/>
        <a:lstStyle/>
        <a:p>
          <a:endParaRPr lang="en-US"/>
        </a:p>
      </dgm:t>
    </dgm:pt>
    <dgm:pt modelId="{4C1F5FD0-5C8C-6F4A-B9D9-FA36C0273979}">
      <dgm:prSet/>
      <dgm:spPr/>
      <dgm:t>
        <a:bodyPr/>
        <a:lstStyle/>
        <a:p>
          <a:r>
            <a:rPr lang="en-US" dirty="0" smtClean="0">
              <a:latin typeface="Arial" panose="020B0604020202020204" pitchFamily="34" charset="0"/>
              <a:cs typeface="Arial" panose="020B0604020202020204" pitchFamily="34" charset="0"/>
            </a:rPr>
            <a:t>PROMOTING DIALOGUE</a:t>
          </a:r>
          <a:endParaRPr lang="en-US" dirty="0">
            <a:latin typeface="Arial" panose="020B0604020202020204" pitchFamily="34" charset="0"/>
            <a:cs typeface="Arial" panose="020B0604020202020204" pitchFamily="34" charset="0"/>
          </a:endParaRPr>
        </a:p>
      </dgm:t>
    </dgm:pt>
    <dgm:pt modelId="{86715361-7A32-7647-85AF-F6A881558CED}" type="parTrans" cxnId="{B21406F4-74FC-9647-943D-0C551BD4E5BC}">
      <dgm:prSet/>
      <dgm:spPr/>
      <dgm:t>
        <a:bodyPr/>
        <a:lstStyle/>
        <a:p>
          <a:endParaRPr lang="en-US"/>
        </a:p>
      </dgm:t>
    </dgm:pt>
    <dgm:pt modelId="{DD0E07C6-350A-614D-8F83-C8C5C578527A}" type="sibTrans" cxnId="{B21406F4-74FC-9647-943D-0C551BD4E5BC}">
      <dgm:prSet/>
      <dgm:spPr>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25000" r="-25000"/>
          </a:stretch>
        </a:blipFill>
      </dgm:spPr>
      <dgm:t>
        <a:bodyPr/>
        <a:lstStyle/>
        <a:p>
          <a:endParaRPr lang="en-US"/>
        </a:p>
      </dgm:t>
    </dgm:pt>
    <dgm:pt modelId="{1641600E-C43B-D04E-BE1A-2F949BE3A70C}" type="pres">
      <dgm:prSet presAssocID="{35C2C780-D033-0641-9C43-FDE7CFEB59A9}" presName="Name0" presStyleCnt="0">
        <dgm:presLayoutVars>
          <dgm:chMax val="7"/>
          <dgm:chPref val="7"/>
          <dgm:dir/>
        </dgm:presLayoutVars>
      </dgm:prSet>
      <dgm:spPr/>
      <dgm:t>
        <a:bodyPr/>
        <a:lstStyle/>
        <a:p>
          <a:endParaRPr lang="en-US"/>
        </a:p>
      </dgm:t>
    </dgm:pt>
    <dgm:pt modelId="{07356AD9-6F84-034E-B009-1F46A4D769DF}" type="pres">
      <dgm:prSet presAssocID="{35C2C780-D033-0641-9C43-FDE7CFEB59A9}" presName="Name1" presStyleCnt="0"/>
      <dgm:spPr/>
    </dgm:pt>
    <dgm:pt modelId="{FB67E301-0EB5-214D-A910-7908B496A265}" type="pres">
      <dgm:prSet presAssocID="{FB51EFBD-363C-7942-9CB1-D6A443F031F0}" presName="picture_1" presStyleCnt="0"/>
      <dgm:spPr/>
    </dgm:pt>
    <dgm:pt modelId="{232DC907-AA0D-A94B-857F-F3D1E65B1ECB}" type="pres">
      <dgm:prSet presAssocID="{FB51EFBD-363C-7942-9CB1-D6A443F031F0}" presName="pictureRepeatNode" presStyleLbl="alignImgPlace1" presStyleIdx="0" presStyleCnt="4"/>
      <dgm:spPr/>
      <dgm:t>
        <a:bodyPr/>
        <a:lstStyle/>
        <a:p>
          <a:endParaRPr lang="en-US"/>
        </a:p>
      </dgm:t>
    </dgm:pt>
    <dgm:pt modelId="{D0173E27-8E69-8C44-A715-CD317ADA57E3}" type="pres">
      <dgm:prSet presAssocID="{E9E20BD1-D1B9-E64F-983B-BA75DDE9B009}" presName="text_1" presStyleLbl="node1" presStyleIdx="0" presStyleCnt="0">
        <dgm:presLayoutVars>
          <dgm:bulletEnabled val="1"/>
        </dgm:presLayoutVars>
      </dgm:prSet>
      <dgm:spPr/>
      <dgm:t>
        <a:bodyPr/>
        <a:lstStyle/>
        <a:p>
          <a:endParaRPr lang="en-US"/>
        </a:p>
      </dgm:t>
    </dgm:pt>
    <dgm:pt modelId="{C4E26C26-2787-A740-9133-C50B58E09701}" type="pres">
      <dgm:prSet presAssocID="{0C10ED81-12F8-F24F-90AF-AE0AB68E1FA8}" presName="picture_2" presStyleCnt="0"/>
      <dgm:spPr/>
    </dgm:pt>
    <dgm:pt modelId="{901386C5-AE4A-9749-AFFA-93053B8F0311}" type="pres">
      <dgm:prSet presAssocID="{0C10ED81-12F8-F24F-90AF-AE0AB68E1FA8}" presName="pictureRepeatNode" presStyleLbl="alignImgPlace1" presStyleIdx="1" presStyleCnt="4"/>
      <dgm:spPr/>
      <dgm:t>
        <a:bodyPr/>
        <a:lstStyle/>
        <a:p>
          <a:endParaRPr lang="en-US"/>
        </a:p>
      </dgm:t>
    </dgm:pt>
    <dgm:pt modelId="{26E73CE7-CC37-F844-B66A-8F72DFA34682}" type="pres">
      <dgm:prSet presAssocID="{9FEDD29F-E3FB-454C-B2CC-1F4605F44165}" presName="line_2" presStyleLbl="parChTrans1D1" presStyleIdx="0" presStyleCnt="3"/>
      <dgm:spPr/>
    </dgm:pt>
    <dgm:pt modelId="{DD6425A0-00BB-3146-9B53-567001BB663C}" type="pres">
      <dgm:prSet presAssocID="{9FEDD29F-E3FB-454C-B2CC-1F4605F44165}" presName="textparent_2" presStyleLbl="node1" presStyleIdx="0" presStyleCnt="0"/>
      <dgm:spPr/>
    </dgm:pt>
    <dgm:pt modelId="{578B3595-A5A6-8D49-A1C3-9E3B7B2C5FCE}" type="pres">
      <dgm:prSet presAssocID="{9FEDD29F-E3FB-454C-B2CC-1F4605F44165}" presName="text_2" presStyleLbl="revTx" presStyleIdx="0" presStyleCnt="3" custFlipHor="1" custScaleX="133111">
        <dgm:presLayoutVars>
          <dgm:bulletEnabled val="1"/>
        </dgm:presLayoutVars>
      </dgm:prSet>
      <dgm:spPr/>
      <dgm:t>
        <a:bodyPr/>
        <a:lstStyle/>
        <a:p>
          <a:endParaRPr lang="en-US"/>
        </a:p>
      </dgm:t>
    </dgm:pt>
    <dgm:pt modelId="{8174E167-9014-9E47-9D98-EFF0C1B1A4AA}" type="pres">
      <dgm:prSet presAssocID="{DD0E07C6-350A-614D-8F83-C8C5C578527A}" presName="picture_3" presStyleCnt="0"/>
      <dgm:spPr/>
    </dgm:pt>
    <dgm:pt modelId="{BE5F4FBF-FB25-0145-93FD-386B18C8BCD8}" type="pres">
      <dgm:prSet presAssocID="{DD0E07C6-350A-614D-8F83-C8C5C578527A}" presName="pictureRepeatNode" presStyleLbl="alignImgPlace1" presStyleIdx="2" presStyleCnt="4"/>
      <dgm:spPr/>
      <dgm:t>
        <a:bodyPr/>
        <a:lstStyle/>
        <a:p>
          <a:endParaRPr lang="en-US"/>
        </a:p>
      </dgm:t>
    </dgm:pt>
    <dgm:pt modelId="{6D4B4941-B33C-0549-A9F0-73B4836CF2AA}" type="pres">
      <dgm:prSet presAssocID="{4C1F5FD0-5C8C-6F4A-B9D9-FA36C0273979}" presName="line_3" presStyleLbl="parChTrans1D1" presStyleIdx="1" presStyleCnt="3"/>
      <dgm:spPr/>
    </dgm:pt>
    <dgm:pt modelId="{C023F496-7F04-B44B-8CBD-AC52D120049D}" type="pres">
      <dgm:prSet presAssocID="{4C1F5FD0-5C8C-6F4A-B9D9-FA36C0273979}" presName="textparent_3" presStyleLbl="node1" presStyleIdx="0" presStyleCnt="0"/>
      <dgm:spPr/>
    </dgm:pt>
    <dgm:pt modelId="{CBF814D4-BB23-5946-BE50-7EEBD558FE54}" type="pres">
      <dgm:prSet presAssocID="{4C1F5FD0-5C8C-6F4A-B9D9-FA36C0273979}" presName="text_3" presStyleLbl="revTx" presStyleIdx="1" presStyleCnt="3">
        <dgm:presLayoutVars>
          <dgm:bulletEnabled val="1"/>
        </dgm:presLayoutVars>
      </dgm:prSet>
      <dgm:spPr/>
      <dgm:t>
        <a:bodyPr/>
        <a:lstStyle/>
        <a:p>
          <a:endParaRPr lang="en-US"/>
        </a:p>
      </dgm:t>
    </dgm:pt>
    <dgm:pt modelId="{E2C33866-E321-E346-8311-CD33D191988A}" type="pres">
      <dgm:prSet presAssocID="{1E4FD96A-A98B-B34C-A08A-DF52BFFB07EA}" presName="picture_4" presStyleCnt="0"/>
      <dgm:spPr/>
    </dgm:pt>
    <dgm:pt modelId="{3DB14943-FC75-5A43-B901-9A2495B59F7B}" type="pres">
      <dgm:prSet presAssocID="{1E4FD96A-A98B-B34C-A08A-DF52BFFB07EA}" presName="pictureRepeatNode" presStyleLbl="alignImgPlace1" presStyleIdx="3" presStyleCnt="4"/>
      <dgm:spPr/>
      <dgm:t>
        <a:bodyPr/>
        <a:lstStyle/>
        <a:p>
          <a:endParaRPr lang="en-US"/>
        </a:p>
      </dgm:t>
    </dgm:pt>
    <dgm:pt modelId="{402191EF-55B8-5B49-A06E-79CAA49C8DF8}" type="pres">
      <dgm:prSet presAssocID="{D8A60DCE-B1DC-174E-93D7-B136BC6715C0}" presName="line_4" presStyleLbl="parChTrans1D1" presStyleIdx="2" presStyleCnt="3"/>
      <dgm:spPr/>
    </dgm:pt>
    <dgm:pt modelId="{3F8D890E-0D77-7C4D-A7B3-D4D419D545C5}" type="pres">
      <dgm:prSet presAssocID="{D8A60DCE-B1DC-174E-93D7-B136BC6715C0}" presName="textparent_4" presStyleLbl="node1" presStyleIdx="0" presStyleCnt="0"/>
      <dgm:spPr/>
    </dgm:pt>
    <dgm:pt modelId="{504605DF-6421-2B4F-B3B9-8009134B593A}" type="pres">
      <dgm:prSet presAssocID="{D8A60DCE-B1DC-174E-93D7-B136BC6715C0}" presName="text_4" presStyleLbl="revTx" presStyleIdx="2" presStyleCnt="3">
        <dgm:presLayoutVars>
          <dgm:bulletEnabled val="1"/>
        </dgm:presLayoutVars>
      </dgm:prSet>
      <dgm:spPr/>
      <dgm:t>
        <a:bodyPr/>
        <a:lstStyle/>
        <a:p>
          <a:endParaRPr lang="en-US"/>
        </a:p>
      </dgm:t>
    </dgm:pt>
  </dgm:ptLst>
  <dgm:cxnLst>
    <dgm:cxn modelId="{6950BD7C-A68B-284C-AC7A-FD7E924A613E}" type="presOf" srcId="{DD0E07C6-350A-614D-8F83-C8C5C578527A}" destId="{BE5F4FBF-FB25-0145-93FD-386B18C8BCD8}" srcOrd="0" destOrd="0" presId="urn:microsoft.com/office/officeart/2008/layout/CircularPictureCallout"/>
    <dgm:cxn modelId="{62058685-D900-014D-B4C5-9756281B1EC6}" type="presOf" srcId="{35C2C780-D033-0641-9C43-FDE7CFEB59A9}" destId="{1641600E-C43B-D04E-BE1A-2F949BE3A70C}" srcOrd="0" destOrd="0" presId="urn:microsoft.com/office/officeart/2008/layout/CircularPictureCallout"/>
    <dgm:cxn modelId="{311D41EB-31C7-4E47-8CB7-8A11555E6BD8}" srcId="{35C2C780-D033-0641-9C43-FDE7CFEB59A9}" destId="{9FEDD29F-E3FB-454C-B2CC-1F4605F44165}" srcOrd="1" destOrd="0" parTransId="{D0CE92F6-85A1-F74F-BC7C-2CCBD7DFF3D5}" sibTransId="{0C10ED81-12F8-F24F-90AF-AE0AB68E1FA8}"/>
    <dgm:cxn modelId="{C8A412CF-1D37-5641-B4F1-045D6EDAEB7C}" srcId="{35C2C780-D033-0641-9C43-FDE7CFEB59A9}" destId="{E9E20BD1-D1B9-E64F-983B-BA75DDE9B009}" srcOrd="0" destOrd="0" parTransId="{534A98A1-957E-734F-9CB4-B90DB76701C1}" sibTransId="{FB51EFBD-363C-7942-9CB1-D6A443F031F0}"/>
    <dgm:cxn modelId="{6443AF10-CD20-2D4D-9868-BE27B77FF12F}" type="presOf" srcId="{4C1F5FD0-5C8C-6F4A-B9D9-FA36C0273979}" destId="{CBF814D4-BB23-5946-BE50-7EEBD558FE54}" srcOrd="0" destOrd="0" presId="urn:microsoft.com/office/officeart/2008/layout/CircularPictureCallout"/>
    <dgm:cxn modelId="{1997039A-C920-B847-B76A-0749CC544D4C}" type="presOf" srcId="{FB51EFBD-363C-7942-9CB1-D6A443F031F0}" destId="{232DC907-AA0D-A94B-857F-F3D1E65B1ECB}" srcOrd="0" destOrd="0" presId="urn:microsoft.com/office/officeart/2008/layout/CircularPictureCallout"/>
    <dgm:cxn modelId="{87FA1B92-9C60-C045-82DE-86EBB29E35EC}" type="presOf" srcId="{9FEDD29F-E3FB-454C-B2CC-1F4605F44165}" destId="{578B3595-A5A6-8D49-A1C3-9E3B7B2C5FCE}" srcOrd="0" destOrd="0" presId="urn:microsoft.com/office/officeart/2008/layout/CircularPictureCallout"/>
    <dgm:cxn modelId="{D46074DF-4EE5-0E4C-9D3B-765BDE0CBC99}" type="presOf" srcId="{1E4FD96A-A98B-B34C-A08A-DF52BFFB07EA}" destId="{3DB14943-FC75-5A43-B901-9A2495B59F7B}" srcOrd="0" destOrd="0" presId="urn:microsoft.com/office/officeart/2008/layout/CircularPictureCallout"/>
    <dgm:cxn modelId="{B21406F4-74FC-9647-943D-0C551BD4E5BC}" srcId="{35C2C780-D033-0641-9C43-FDE7CFEB59A9}" destId="{4C1F5FD0-5C8C-6F4A-B9D9-FA36C0273979}" srcOrd="2" destOrd="0" parTransId="{86715361-7A32-7647-85AF-F6A881558CED}" sibTransId="{DD0E07C6-350A-614D-8F83-C8C5C578527A}"/>
    <dgm:cxn modelId="{D4EB7D60-0E68-9A44-A596-089FD6DCA8DA}" type="presOf" srcId="{E9E20BD1-D1B9-E64F-983B-BA75DDE9B009}" destId="{D0173E27-8E69-8C44-A715-CD317ADA57E3}" srcOrd="0" destOrd="0" presId="urn:microsoft.com/office/officeart/2008/layout/CircularPictureCallout"/>
    <dgm:cxn modelId="{B315BFA7-188A-CB42-BB03-9250503CF4D9}" type="presOf" srcId="{D8A60DCE-B1DC-174E-93D7-B136BC6715C0}" destId="{504605DF-6421-2B4F-B3B9-8009134B593A}" srcOrd="0" destOrd="0" presId="urn:microsoft.com/office/officeart/2008/layout/CircularPictureCallout"/>
    <dgm:cxn modelId="{C1E79998-9EA3-1F42-8A3B-4191C60B9952}" srcId="{35C2C780-D033-0641-9C43-FDE7CFEB59A9}" destId="{D8A60DCE-B1DC-174E-93D7-B136BC6715C0}" srcOrd="3" destOrd="0" parTransId="{73A4DDF9-9BCF-4644-853D-8E9D7545B19B}" sibTransId="{1E4FD96A-A98B-B34C-A08A-DF52BFFB07EA}"/>
    <dgm:cxn modelId="{B2BD7D4C-911E-9848-B921-086066232AB8}" type="presOf" srcId="{0C10ED81-12F8-F24F-90AF-AE0AB68E1FA8}" destId="{901386C5-AE4A-9749-AFFA-93053B8F0311}" srcOrd="0" destOrd="0" presId="urn:microsoft.com/office/officeart/2008/layout/CircularPictureCallout"/>
    <dgm:cxn modelId="{11D93968-5598-1C47-9EA3-3A8B2559422E}" type="presParOf" srcId="{1641600E-C43B-D04E-BE1A-2F949BE3A70C}" destId="{07356AD9-6F84-034E-B009-1F46A4D769DF}" srcOrd="0" destOrd="0" presId="urn:microsoft.com/office/officeart/2008/layout/CircularPictureCallout"/>
    <dgm:cxn modelId="{90B4BB8F-B358-1040-8C46-6CDDC0EE1466}" type="presParOf" srcId="{07356AD9-6F84-034E-B009-1F46A4D769DF}" destId="{FB67E301-0EB5-214D-A910-7908B496A265}" srcOrd="0" destOrd="0" presId="urn:microsoft.com/office/officeart/2008/layout/CircularPictureCallout"/>
    <dgm:cxn modelId="{1C3750D6-C5FE-8343-B817-3278075B2AEB}" type="presParOf" srcId="{FB67E301-0EB5-214D-A910-7908B496A265}" destId="{232DC907-AA0D-A94B-857F-F3D1E65B1ECB}" srcOrd="0" destOrd="0" presId="urn:microsoft.com/office/officeart/2008/layout/CircularPictureCallout"/>
    <dgm:cxn modelId="{C924632A-A98D-9C47-B57E-A5FB51312734}" type="presParOf" srcId="{07356AD9-6F84-034E-B009-1F46A4D769DF}" destId="{D0173E27-8E69-8C44-A715-CD317ADA57E3}" srcOrd="1" destOrd="0" presId="urn:microsoft.com/office/officeart/2008/layout/CircularPictureCallout"/>
    <dgm:cxn modelId="{C28137B3-4894-DE41-ADD6-2671F9AF4455}" type="presParOf" srcId="{07356AD9-6F84-034E-B009-1F46A4D769DF}" destId="{C4E26C26-2787-A740-9133-C50B58E09701}" srcOrd="2" destOrd="0" presId="urn:microsoft.com/office/officeart/2008/layout/CircularPictureCallout"/>
    <dgm:cxn modelId="{D06E2E12-2A9C-574F-A408-8682623E647B}" type="presParOf" srcId="{C4E26C26-2787-A740-9133-C50B58E09701}" destId="{901386C5-AE4A-9749-AFFA-93053B8F0311}" srcOrd="0" destOrd="0" presId="urn:microsoft.com/office/officeart/2008/layout/CircularPictureCallout"/>
    <dgm:cxn modelId="{C56D3372-03BA-2B43-B9E9-EE9BDC97C8A9}" type="presParOf" srcId="{07356AD9-6F84-034E-B009-1F46A4D769DF}" destId="{26E73CE7-CC37-F844-B66A-8F72DFA34682}" srcOrd="3" destOrd="0" presId="urn:microsoft.com/office/officeart/2008/layout/CircularPictureCallout"/>
    <dgm:cxn modelId="{33CF65F8-5AF1-474D-81F1-8392FA26AB45}" type="presParOf" srcId="{07356AD9-6F84-034E-B009-1F46A4D769DF}" destId="{DD6425A0-00BB-3146-9B53-567001BB663C}" srcOrd="4" destOrd="0" presId="urn:microsoft.com/office/officeart/2008/layout/CircularPictureCallout"/>
    <dgm:cxn modelId="{92CD264F-51DC-E84A-9D5A-B2E29DDBE65C}" type="presParOf" srcId="{DD6425A0-00BB-3146-9B53-567001BB663C}" destId="{578B3595-A5A6-8D49-A1C3-9E3B7B2C5FCE}" srcOrd="0" destOrd="0" presId="urn:microsoft.com/office/officeart/2008/layout/CircularPictureCallout"/>
    <dgm:cxn modelId="{2AEA7275-6B9A-8D46-A038-D32366AF2D45}" type="presParOf" srcId="{07356AD9-6F84-034E-B009-1F46A4D769DF}" destId="{8174E167-9014-9E47-9D98-EFF0C1B1A4AA}" srcOrd="5" destOrd="0" presId="urn:microsoft.com/office/officeart/2008/layout/CircularPictureCallout"/>
    <dgm:cxn modelId="{DE4609E8-E0A5-BD4B-AA71-C89F8FB7E1FB}" type="presParOf" srcId="{8174E167-9014-9E47-9D98-EFF0C1B1A4AA}" destId="{BE5F4FBF-FB25-0145-93FD-386B18C8BCD8}" srcOrd="0" destOrd="0" presId="urn:microsoft.com/office/officeart/2008/layout/CircularPictureCallout"/>
    <dgm:cxn modelId="{6F80CF0E-2329-E344-AB36-CBF863E15DBE}" type="presParOf" srcId="{07356AD9-6F84-034E-B009-1F46A4D769DF}" destId="{6D4B4941-B33C-0549-A9F0-73B4836CF2AA}" srcOrd="6" destOrd="0" presId="urn:microsoft.com/office/officeart/2008/layout/CircularPictureCallout"/>
    <dgm:cxn modelId="{31309A28-95F2-2246-9935-0CF6C82431DE}" type="presParOf" srcId="{07356AD9-6F84-034E-B009-1F46A4D769DF}" destId="{C023F496-7F04-B44B-8CBD-AC52D120049D}" srcOrd="7" destOrd="0" presId="urn:microsoft.com/office/officeart/2008/layout/CircularPictureCallout"/>
    <dgm:cxn modelId="{91DBAFB3-BB67-0244-9C7A-F1F379B5A254}" type="presParOf" srcId="{C023F496-7F04-B44B-8CBD-AC52D120049D}" destId="{CBF814D4-BB23-5946-BE50-7EEBD558FE54}" srcOrd="0" destOrd="0" presId="urn:microsoft.com/office/officeart/2008/layout/CircularPictureCallout"/>
    <dgm:cxn modelId="{04A0563F-2A7F-2147-AC45-718D08678109}" type="presParOf" srcId="{07356AD9-6F84-034E-B009-1F46A4D769DF}" destId="{E2C33866-E321-E346-8311-CD33D191988A}" srcOrd="8" destOrd="0" presId="urn:microsoft.com/office/officeart/2008/layout/CircularPictureCallout"/>
    <dgm:cxn modelId="{37C09C40-207B-144C-80AC-52B9B6EF67B7}" type="presParOf" srcId="{E2C33866-E321-E346-8311-CD33D191988A}" destId="{3DB14943-FC75-5A43-B901-9A2495B59F7B}" srcOrd="0" destOrd="0" presId="urn:microsoft.com/office/officeart/2008/layout/CircularPictureCallout"/>
    <dgm:cxn modelId="{04D86744-0332-5B45-83FA-212D9A21E6A9}" type="presParOf" srcId="{07356AD9-6F84-034E-B009-1F46A4D769DF}" destId="{402191EF-55B8-5B49-A06E-79CAA49C8DF8}" srcOrd="9" destOrd="0" presId="urn:microsoft.com/office/officeart/2008/layout/CircularPictureCallout"/>
    <dgm:cxn modelId="{AE5A0CD5-CE27-FA44-84FE-C0CAEE94080F}" type="presParOf" srcId="{07356AD9-6F84-034E-B009-1F46A4D769DF}" destId="{3F8D890E-0D77-7C4D-A7B3-D4D419D545C5}" srcOrd="10" destOrd="0" presId="urn:microsoft.com/office/officeart/2008/layout/CircularPictureCallout"/>
    <dgm:cxn modelId="{B46F5955-9007-C04B-8000-6D9B30271FAB}" type="presParOf" srcId="{3F8D890E-0D77-7C4D-A7B3-D4D419D545C5}" destId="{504605DF-6421-2B4F-B3B9-8009134B593A}" srcOrd="0" destOrd="0" presId="urn:microsoft.com/office/officeart/2008/layout/CircularPictureCallou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C0C26B-F93C-4C1D-A78E-AD17C150F609}">
      <dsp:nvSpPr>
        <dsp:cNvPr id="0" name=""/>
        <dsp:cNvSpPr/>
      </dsp:nvSpPr>
      <dsp:spPr>
        <a:xfrm>
          <a:off x="3477" y="1096"/>
          <a:ext cx="1483100" cy="5330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Water Resources Management</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Groundwater Hydrology</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Surface Hydrology</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Climate Change – Drought - Floods</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Water Policy</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Transboundary Rivers</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Irrigation </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Water networks and water Losses </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Modeling: Simulation &amp; Optimization</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Data Process: GIS, Telemetry and AMS</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Water quality</a:t>
          </a:r>
        </a:p>
        <a:p>
          <a:pPr lvl="0" algn="r"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Water Education</a:t>
          </a:r>
        </a:p>
        <a:p>
          <a:pPr lvl="0" algn="r" defTabSz="622300">
            <a:lnSpc>
              <a:spcPct val="90000"/>
            </a:lnSpc>
            <a:spcBef>
              <a:spcPct val="0"/>
            </a:spcBef>
            <a:spcAft>
              <a:spcPct val="35000"/>
            </a:spcAft>
          </a:pPr>
          <a:endParaRPr lang="en-US" sz="1200" kern="1200" dirty="0"/>
        </a:p>
      </dsp:txBody>
      <dsp:txXfrm>
        <a:off x="3477" y="1096"/>
        <a:ext cx="1483100" cy="5330917"/>
      </dsp:txXfrm>
    </dsp:sp>
    <dsp:sp modelId="{C8CFBF1C-B2FE-4C1F-BFAD-1558A5B620F5}">
      <dsp:nvSpPr>
        <dsp:cNvPr id="0" name=""/>
        <dsp:cNvSpPr/>
      </dsp:nvSpPr>
      <dsp:spPr>
        <a:xfrm>
          <a:off x="1486578" y="273426"/>
          <a:ext cx="499401" cy="478625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B3B58-1D71-456D-A3EE-D99A8A0C2B0D}">
      <dsp:nvSpPr>
        <dsp:cNvPr id="0" name=""/>
        <dsp:cNvSpPr/>
      </dsp:nvSpPr>
      <dsp:spPr>
        <a:xfrm rot="10800000" flipV="1">
          <a:off x="2104627" y="2623188"/>
          <a:ext cx="4034033" cy="1457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latin typeface="Arial" panose="020B0604020202020204" pitchFamily="34" charset="0"/>
              <a:cs typeface="Arial" panose="020B0604020202020204" pitchFamily="34" charset="0"/>
            </a:rPr>
            <a:t>500 research projects in the last 25 years</a:t>
          </a:r>
          <a:endParaRPr lang="en-US" sz="2000" b="1" kern="1200" dirty="0">
            <a:latin typeface="Arial" panose="020B0604020202020204" pitchFamily="34" charset="0"/>
            <a:cs typeface="Arial" panose="020B0604020202020204" pitchFamily="34" charset="0"/>
          </a:endParaRPr>
        </a:p>
      </dsp:txBody>
      <dsp:txXfrm rot="10800000" flipV="1">
        <a:off x="2104627" y="2623188"/>
        <a:ext cx="4034033" cy="145752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2191EF-55B8-5B49-A06E-79CAA49C8DF8}">
      <dsp:nvSpPr>
        <dsp:cNvPr id="0" name=""/>
        <dsp:cNvSpPr/>
      </dsp:nvSpPr>
      <dsp:spPr>
        <a:xfrm>
          <a:off x="1308005" y="3082449"/>
          <a:ext cx="2601163"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4B4941-B33C-0549-A9F0-73B4836CF2AA}">
      <dsp:nvSpPr>
        <dsp:cNvPr id="0" name=""/>
        <dsp:cNvSpPr/>
      </dsp:nvSpPr>
      <dsp:spPr>
        <a:xfrm>
          <a:off x="1308005" y="2175669"/>
          <a:ext cx="2228088"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E73CE7-CC37-F844-B66A-8F72DFA34682}">
      <dsp:nvSpPr>
        <dsp:cNvPr id="0" name=""/>
        <dsp:cNvSpPr/>
      </dsp:nvSpPr>
      <dsp:spPr>
        <a:xfrm>
          <a:off x="1308005" y="1268889"/>
          <a:ext cx="2601163"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2DC907-AA0D-A94B-857F-F3D1E65B1ECB}">
      <dsp:nvSpPr>
        <dsp:cNvPr id="0" name=""/>
        <dsp:cNvSpPr/>
      </dsp:nvSpPr>
      <dsp:spPr>
        <a:xfrm>
          <a:off x="12605" y="880269"/>
          <a:ext cx="2590800" cy="2590800"/>
        </a:xfrm>
        <a:prstGeom prst="ellipse">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D0173E27-8E69-8C44-A715-CD317ADA57E3}">
      <dsp:nvSpPr>
        <dsp:cNvPr id="0" name=""/>
        <dsp:cNvSpPr/>
      </dsp:nvSpPr>
      <dsp:spPr>
        <a:xfrm>
          <a:off x="478949" y="2255983"/>
          <a:ext cx="1658112" cy="854964"/>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NETWORKING</a:t>
          </a:r>
          <a:endParaRPr lang="en-US" sz="1800" kern="1200" dirty="0">
            <a:latin typeface="Arial" panose="020B0604020202020204" pitchFamily="34" charset="0"/>
            <a:cs typeface="Arial" panose="020B0604020202020204" pitchFamily="34" charset="0"/>
          </a:endParaRPr>
        </a:p>
      </dsp:txBody>
      <dsp:txXfrm>
        <a:off x="478949" y="2255983"/>
        <a:ext cx="1658112" cy="854964"/>
      </dsp:txXfrm>
    </dsp:sp>
    <dsp:sp modelId="{901386C5-AE4A-9749-AFFA-93053B8F0311}">
      <dsp:nvSpPr>
        <dsp:cNvPr id="0" name=""/>
        <dsp:cNvSpPr/>
      </dsp:nvSpPr>
      <dsp:spPr>
        <a:xfrm>
          <a:off x="3520549" y="880269"/>
          <a:ext cx="777240" cy="777240"/>
        </a:xfrm>
        <a:prstGeom prst="ellipse">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22000" r="-22000"/>
          </a:stretch>
        </a:blipFill>
        <a:ln>
          <a:noFill/>
        </a:ln>
        <a:effectLst/>
      </dsp:spPr>
      <dsp:style>
        <a:lnRef idx="0">
          <a:scrgbClr r="0" g="0" b="0"/>
        </a:lnRef>
        <a:fillRef idx="1">
          <a:scrgbClr r="0" g="0" b="0"/>
        </a:fillRef>
        <a:effectRef idx="2">
          <a:scrgbClr r="0" g="0" b="0"/>
        </a:effectRef>
        <a:fontRef idx="minor"/>
      </dsp:style>
    </dsp:sp>
    <dsp:sp modelId="{578B3595-A5A6-8D49-A1C3-9E3B7B2C5FCE}">
      <dsp:nvSpPr>
        <dsp:cNvPr id="0" name=""/>
        <dsp:cNvSpPr/>
      </dsp:nvSpPr>
      <dsp:spPr>
        <a:xfrm flipH="1">
          <a:off x="4297789" y="880269"/>
          <a:ext cx="824074" cy="77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0" rIns="34290" bIns="0" numCol="1" spcCol="1270" anchor="ctr" anchorCtr="0">
          <a:noAutofit/>
        </a:bodyPr>
        <a:lstStyle/>
        <a:p>
          <a:pPr lvl="0" algn="l"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TRAINING</a:t>
          </a:r>
          <a:endParaRPr lang="en-US" sz="900" kern="1200" dirty="0">
            <a:latin typeface="Arial" panose="020B0604020202020204" pitchFamily="34" charset="0"/>
            <a:cs typeface="Arial" panose="020B0604020202020204" pitchFamily="34" charset="0"/>
          </a:endParaRPr>
        </a:p>
      </dsp:txBody>
      <dsp:txXfrm flipH="1">
        <a:off x="4297789" y="880269"/>
        <a:ext cx="824074" cy="777240"/>
      </dsp:txXfrm>
    </dsp:sp>
    <dsp:sp modelId="{BE5F4FBF-FB25-0145-93FD-386B18C8BCD8}">
      <dsp:nvSpPr>
        <dsp:cNvPr id="0" name=""/>
        <dsp:cNvSpPr/>
      </dsp:nvSpPr>
      <dsp:spPr>
        <a:xfrm>
          <a:off x="3147473" y="1787049"/>
          <a:ext cx="777240" cy="777240"/>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CBF814D4-BB23-5946-BE50-7EEBD558FE54}">
      <dsp:nvSpPr>
        <dsp:cNvPr id="0" name=""/>
        <dsp:cNvSpPr/>
      </dsp:nvSpPr>
      <dsp:spPr>
        <a:xfrm>
          <a:off x="3924713" y="1787049"/>
          <a:ext cx="805333" cy="77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0" rIns="34290" bIns="0" numCol="1" spcCol="1270" anchor="ctr" anchorCtr="0">
          <a:noAutofit/>
        </a:bodyPr>
        <a:lstStyle/>
        <a:p>
          <a:pPr lvl="0" algn="l"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PROMOTING DIALOGUE</a:t>
          </a:r>
          <a:endParaRPr lang="en-US" sz="900" kern="1200" dirty="0">
            <a:latin typeface="Arial" panose="020B0604020202020204" pitchFamily="34" charset="0"/>
            <a:cs typeface="Arial" panose="020B0604020202020204" pitchFamily="34" charset="0"/>
          </a:endParaRPr>
        </a:p>
      </dsp:txBody>
      <dsp:txXfrm>
        <a:off x="3924713" y="1787049"/>
        <a:ext cx="805333" cy="777240"/>
      </dsp:txXfrm>
    </dsp:sp>
    <dsp:sp modelId="{3DB14943-FC75-5A43-B901-9A2495B59F7B}">
      <dsp:nvSpPr>
        <dsp:cNvPr id="0" name=""/>
        <dsp:cNvSpPr/>
      </dsp:nvSpPr>
      <dsp:spPr>
        <a:xfrm>
          <a:off x="3520549" y="2693829"/>
          <a:ext cx="777240" cy="777240"/>
        </a:xfrm>
        <a:prstGeom prst="ellipse">
          <a:avLst/>
        </a:prstGeom>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504605DF-6421-2B4F-B3B9-8009134B593A}">
      <dsp:nvSpPr>
        <dsp:cNvPr id="0" name=""/>
        <dsp:cNvSpPr/>
      </dsp:nvSpPr>
      <dsp:spPr>
        <a:xfrm>
          <a:off x="4297789" y="2693829"/>
          <a:ext cx="871205" cy="77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0" rIns="34290" bIns="0" numCol="1" spcCol="1270" anchor="ctr" anchorCtr="0">
          <a:noAutofit/>
        </a:bodyPr>
        <a:lstStyle/>
        <a:p>
          <a:pPr lvl="0" algn="l"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TECHNOLOGY TRANSFER</a:t>
          </a:r>
          <a:endParaRPr lang="en-US" sz="900" kern="1200" dirty="0">
            <a:latin typeface="Arial" panose="020B0604020202020204" pitchFamily="34" charset="0"/>
            <a:cs typeface="Arial" panose="020B0604020202020204" pitchFamily="34" charset="0"/>
          </a:endParaRPr>
        </a:p>
      </dsp:txBody>
      <dsp:txXfrm>
        <a:off x="4297789" y="2693829"/>
        <a:ext cx="871205" cy="77724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EB9DF-FBAE-4527-ACA8-D3AE88C68229}" type="datetimeFigureOut">
              <a:rPr lang="en-IN" smtClean="0"/>
              <a:pPr/>
              <a:t>01-11-2019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90BA6-CE62-48D5-8DE5-73D6FC8CD95E}" type="slidenum">
              <a:rPr lang="en-IN" smtClean="0"/>
              <a:pPr/>
              <a:t>‹#›</a:t>
            </a:fld>
            <a:endParaRPr lang="en-IN"/>
          </a:p>
        </p:txBody>
      </p:sp>
    </p:spTree>
    <p:extLst>
      <p:ext uri="{BB962C8B-B14F-4D97-AF65-F5344CB8AC3E}">
        <p14:creationId xmlns:p14="http://schemas.microsoft.com/office/powerpoint/2010/main" xmlns="" val="116452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1</a:t>
            </a:fld>
            <a:endParaRPr lang="en-IN"/>
          </a:p>
        </p:txBody>
      </p:sp>
    </p:spTree>
    <p:extLst>
      <p:ext uri="{BB962C8B-B14F-4D97-AF65-F5344CB8AC3E}">
        <p14:creationId xmlns:p14="http://schemas.microsoft.com/office/powerpoint/2010/main" xmlns="" val="81164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24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ill Sans MT" panose="020B0502020104020203" pitchFamily="34" charset="0"/>
                <a:ea typeface="+mj-ea"/>
                <a:cs typeface="+mj-cs"/>
              </a:rPr>
              <a:t>The UNESCO Water Family counts 36 Category 2 </a:t>
            </a:r>
            <a:r>
              <a:rPr kumimoji="0" lang="en-US" altLang="en-US" sz="2400" b="1" i="0" u="none" strike="noStrike" kern="1200" cap="none" spc="0" normalizeH="0" baseline="0" noProof="0" dirty="0" err="1">
                <a:ln>
                  <a:noFill/>
                </a:ln>
                <a:solidFill>
                  <a:srgbClr val="F79646">
                    <a:lumMod val="75000"/>
                  </a:srgbClr>
                </a:solidFill>
                <a:effectLst>
                  <a:outerShdw blurRad="38100" dist="38100" dir="2700000" algn="tl">
                    <a:srgbClr val="000000">
                      <a:alpha val="43137"/>
                    </a:srgbClr>
                  </a:outerShdw>
                </a:effectLst>
                <a:uLnTx/>
                <a:uFillTx/>
                <a:latin typeface="Gill Sans MT" panose="020B0502020104020203" pitchFamily="34" charset="0"/>
                <a:ea typeface="+mj-ea"/>
                <a:cs typeface="+mj-cs"/>
              </a:rPr>
              <a:t>Centres</a:t>
            </a:r>
            <a:r>
              <a:rPr kumimoji="0" lang="en-US" altLang="en-US" sz="24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Gill Sans MT" panose="020B0502020104020203" pitchFamily="34" charset="0"/>
                <a:ea typeface="+mj-ea"/>
                <a:cs typeface="+mj-cs"/>
              </a:rPr>
              <a:t> on Water and 42 Water Chairs</a:t>
            </a:r>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8254B-698B-49D1-AD46-DBE5EBA17D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56137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775E003-06D5-40E2-98BF-4B324D65EDD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 val="359874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
        <p:nvSpPr>
          <p:cNvPr id="23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31ED4A1-1F5A-437C-B2CD-34DB260379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 val="496673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685800"/>
            <a:endParaRPr lang="en-GB" sz="2000" b="1" dirty="0" smtClean="0">
              <a:solidFill>
                <a:srgbClr val="000000"/>
              </a:solidFill>
              <a:cs typeface="Arial" panose="020B0604020202020204" pitchFamily="34" charset="0"/>
            </a:endParaRPr>
          </a:p>
          <a:p>
            <a:pPr algn="l" defTabSz="685800"/>
            <a:r>
              <a:rPr lang="en-GB" sz="2000" b="1" dirty="0" smtClean="0">
                <a:solidFill>
                  <a:srgbClr val="000000"/>
                </a:solidFill>
                <a:cs typeface="Arial" panose="020B0604020202020204" pitchFamily="34" charset="0"/>
              </a:rPr>
              <a:t>Implementing IWRM is the most comprehensive step towards achieving SDG 6. </a:t>
            </a:r>
          </a:p>
          <a:p>
            <a:pPr algn="ctr" defTabSz="685800"/>
            <a:endParaRPr lang="en-GB" sz="2000" b="1" dirty="0" smtClean="0">
              <a:solidFill>
                <a:srgbClr val="000000"/>
              </a:solidFill>
              <a:cs typeface="Arial" panose="020B0604020202020204" pitchFamily="34" charset="0"/>
            </a:endParaRPr>
          </a:p>
          <a:p>
            <a:pPr algn="ctr" defTabSz="685800"/>
            <a:r>
              <a:rPr lang="en-GB" sz="1200" dirty="0" smtClean="0">
                <a:solidFill>
                  <a:srgbClr val="000000"/>
                </a:solidFill>
                <a:cs typeface="Arial" panose="020B0604020202020204" pitchFamily="34" charset="0"/>
              </a:rPr>
              <a:t>Integration across the water and water-using sectors is essential for ensuring that water resources are shared effectively among many competing demands, particularly in transboundary contexts.</a:t>
            </a:r>
          </a:p>
          <a:p>
            <a:pPr eaLnBrk="1" fontAlgn="auto" hangingPunct="1">
              <a:spcAft>
                <a:spcPts val="0"/>
              </a:spcAft>
              <a:buClr>
                <a:schemeClr val="accent1">
                  <a:lumMod val="60000"/>
                  <a:lumOff val="40000"/>
                </a:schemeClr>
              </a:buClr>
              <a:buFont typeface="Wingdings 2" pitchFamily="18" charset="2"/>
              <a:buChar char=""/>
              <a:defRPr/>
            </a:pPr>
            <a:r>
              <a:rPr lang="en-US" dirty="0" smtClean="0">
                <a:solidFill>
                  <a:schemeClr val="tx1">
                    <a:lumMod val="65000"/>
                    <a:lumOff val="35000"/>
                  </a:schemeClr>
                </a:solidFill>
                <a:ea typeface="+mn-ea"/>
                <a:cs typeface="+mn-cs"/>
              </a:rPr>
              <a:t>Address global challenges via integrated interdisciplinary partnership in regional, national and international level.</a:t>
            </a:r>
          </a:p>
          <a:p>
            <a:pPr eaLnBrk="1" fontAlgn="auto" hangingPunct="1">
              <a:spcAft>
                <a:spcPts val="0"/>
              </a:spcAft>
              <a:buClr>
                <a:schemeClr val="accent1">
                  <a:lumMod val="60000"/>
                  <a:lumOff val="40000"/>
                </a:schemeClr>
              </a:buClr>
              <a:buFont typeface="Wingdings 2" pitchFamily="18" charset="2"/>
              <a:buChar char=""/>
              <a:defRPr/>
            </a:pPr>
            <a:endParaRPr lang="en-US" dirty="0" smtClean="0">
              <a:solidFill>
                <a:schemeClr val="tx1">
                  <a:lumMod val="65000"/>
                  <a:lumOff val="35000"/>
                </a:schemeClr>
              </a:solidFill>
              <a:ea typeface="+mn-ea"/>
              <a:cs typeface="+mn-cs"/>
            </a:endParaRPr>
          </a:p>
          <a:p>
            <a:pPr marL="0" indent="0" eaLnBrk="1" fontAlgn="auto" hangingPunct="1">
              <a:spcAft>
                <a:spcPts val="0"/>
              </a:spcAft>
              <a:buClr>
                <a:schemeClr val="accent1">
                  <a:lumMod val="60000"/>
                  <a:lumOff val="40000"/>
                </a:schemeClr>
              </a:buClr>
              <a:buFont typeface="Wingdings 2" pitchFamily="18" charset="2"/>
              <a:buNone/>
              <a:defRPr/>
            </a:pPr>
            <a:r>
              <a:rPr lang="en-US" dirty="0" smtClean="0">
                <a:solidFill>
                  <a:schemeClr val="tx1">
                    <a:lumMod val="65000"/>
                    <a:lumOff val="35000"/>
                  </a:schemeClr>
                </a:solidFill>
                <a:ea typeface="+mn-ea"/>
                <a:cs typeface="+mn-cs"/>
              </a:rPr>
              <a:t> Assemble diverse research teams and lead interdisciplinary and trans-disciplinary water research projects.</a:t>
            </a:r>
          </a:p>
          <a:p>
            <a:endParaRPr lang="en-US"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44</a:t>
            </a:fld>
            <a:endParaRPr lang="en-IN"/>
          </a:p>
        </p:txBody>
      </p:sp>
    </p:spTree>
    <p:extLst>
      <p:ext uri="{BB962C8B-B14F-4D97-AF65-F5344CB8AC3E}">
        <p14:creationId xmlns:p14="http://schemas.microsoft.com/office/powerpoint/2010/main" xmlns="" val="21773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46</a:t>
            </a:fld>
            <a:endParaRPr lang="en-IN"/>
          </a:p>
        </p:txBody>
      </p:sp>
    </p:spTree>
    <p:extLst>
      <p:ext uri="{BB962C8B-B14F-4D97-AF65-F5344CB8AC3E}">
        <p14:creationId xmlns:p14="http://schemas.microsoft.com/office/powerpoint/2010/main" xmlns="" val="135651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a:solidFill>
                  <a:schemeClr val="tx1"/>
                </a:solidFill>
                <a:effectLst/>
                <a:latin typeface="+mn-lt"/>
                <a:ea typeface="+mn-ea"/>
                <a:cs typeface="+mn-cs"/>
              </a:rPr>
              <a:t>Δέκα πράγματα που πρέπει να γνωρίζετε για τους 17 Στόχους</a:t>
            </a:r>
            <a:endParaRPr lang="el-GR" sz="1200" b="0" i="0" kern="1200" dirty="0">
              <a:solidFill>
                <a:schemeClr val="tx1"/>
              </a:solidFill>
              <a:effectLst/>
              <a:latin typeface="+mn-lt"/>
              <a:ea typeface="+mn-ea"/>
              <a:cs typeface="+mn-cs"/>
            </a:endParaRPr>
          </a:p>
          <a:p>
            <a:r>
              <a:rPr lang="el-GR" sz="1200" b="1" i="0" kern="1200" dirty="0">
                <a:solidFill>
                  <a:schemeClr val="tx1"/>
                </a:solidFill>
                <a:effectLst/>
                <a:latin typeface="+mn-lt"/>
                <a:ea typeface="+mn-ea"/>
                <a:cs typeface="+mn-cs"/>
              </a:rPr>
              <a:t>Οι Στόχοι είναι η απόλυτη λίστα δράσεων μέχρι το 2030: </a:t>
            </a:r>
            <a:r>
              <a:rPr lang="el-GR" sz="1200" b="0" i="0" kern="1200" dirty="0">
                <a:solidFill>
                  <a:schemeClr val="tx1"/>
                </a:solidFill>
                <a:effectLst/>
                <a:latin typeface="+mn-lt"/>
                <a:ea typeface="+mn-ea"/>
                <a:cs typeface="+mn-cs"/>
              </a:rPr>
              <a:t>Έχουμε θέσει 17 Στόχους για να κάνουμε τον κόσμο καλύτερο έως το 2030. Κι αυτό μπορούμε να το πετύχουμε δίνοντας τέλος στη φτώχεια, καταπολεμώντας τις  ανισότητες και αντιμετωπίζοντας την κλιματική αλλαγή. Καλό δεν ακούγεται;</a:t>
            </a:r>
          </a:p>
          <a:p>
            <a:r>
              <a:rPr lang="el-GR" sz="1200" b="1" i="0" kern="1200" dirty="0">
                <a:solidFill>
                  <a:schemeClr val="tx1"/>
                </a:solidFill>
                <a:effectLst/>
                <a:latin typeface="+mn-lt"/>
                <a:ea typeface="+mn-ea"/>
                <a:cs typeface="+mn-cs"/>
              </a:rPr>
              <a:t>Οι Στόχοι είναι δικοί μας: </a:t>
            </a:r>
            <a:r>
              <a:rPr lang="el-GR" sz="1200" b="0" i="0" kern="1200" dirty="0">
                <a:solidFill>
                  <a:schemeClr val="tx1"/>
                </a:solidFill>
                <a:effectLst/>
                <a:latin typeface="+mn-lt"/>
                <a:ea typeface="+mn-ea"/>
                <a:cs typeface="+mn-cs"/>
              </a:rPr>
              <a:t>Οι Στόχοι δεν τέθηκαν κεκλεισμένων των θυρών από μια ομάδα μυστικών ιθυνόντων. Διαμορφώθηκαν μέσα από τη συνεργασία και των 193 Κρατών Μελών, ΜΚΟ αλλά και ανθρώπων όπως εσείς.</a:t>
            </a:r>
          </a:p>
          <a:p>
            <a:r>
              <a:rPr lang="el-GR" sz="1200" b="1" i="0" kern="1200" dirty="0">
                <a:solidFill>
                  <a:schemeClr val="tx1"/>
                </a:solidFill>
                <a:effectLst/>
                <a:latin typeface="+mn-lt"/>
                <a:ea typeface="+mn-ea"/>
                <a:cs typeface="+mn-cs"/>
              </a:rPr>
              <a:t>Οι Στόχοι είναι Παγκόσμιο: </a:t>
            </a:r>
            <a:r>
              <a:rPr lang="el-GR" sz="1200" b="0" i="0" kern="1200" dirty="0">
                <a:solidFill>
                  <a:schemeClr val="tx1"/>
                </a:solidFill>
                <a:effectLst/>
                <a:latin typeface="+mn-lt"/>
                <a:ea typeface="+mn-ea"/>
                <a:cs typeface="+mn-cs"/>
              </a:rPr>
              <a:t>Οι Στόχοι έρχονται να αντιμετωπίζουν προκλήσεις σε όλον τον κόσμο. Έτσι, είτε βρίσκεστε στο Ναϊρόμπι, στη Νέα Υόρκη, το Βερολίνο ή το Μπανγκαλόρ, οι Στόχοι σας αφορούν.</a:t>
            </a:r>
          </a:p>
          <a:p>
            <a:r>
              <a:rPr lang="el-GR" sz="1200" b="1" i="0" kern="1200" dirty="0">
                <a:solidFill>
                  <a:schemeClr val="tx1"/>
                </a:solidFill>
                <a:effectLst/>
                <a:latin typeface="+mn-lt"/>
                <a:ea typeface="+mn-ea"/>
                <a:cs typeface="+mn-cs"/>
              </a:rPr>
              <a:t>Οι Στόχοι έχουν πρακτική εφαρμογή: </a:t>
            </a:r>
            <a:r>
              <a:rPr lang="el-GR" sz="1200" b="0" i="0" kern="1200" dirty="0">
                <a:solidFill>
                  <a:schemeClr val="tx1"/>
                </a:solidFill>
                <a:effectLst/>
                <a:latin typeface="+mn-lt"/>
                <a:ea typeface="+mn-ea"/>
                <a:cs typeface="+mn-cs"/>
              </a:rPr>
              <a:t>Οι Στόχοι δεν αποτελούν απλές υποσχέσεις για το μέλλον. Περιλαμβάνουν συγκεκριμένα σχέδια δράσης για το πώς θα πετύχουμε την αλλαγή, πώς θα τη χρηματοδοτήσουμε και πως θα εξασφαλίσουμε τη συμμετοχή όλων σε αυτή.</a:t>
            </a:r>
          </a:p>
          <a:p>
            <a:r>
              <a:rPr lang="el-GR" sz="1200" b="1" i="0" kern="1200" dirty="0">
                <a:solidFill>
                  <a:schemeClr val="tx1"/>
                </a:solidFill>
                <a:effectLst/>
                <a:latin typeface="+mn-lt"/>
                <a:ea typeface="+mn-ea"/>
                <a:cs typeface="+mn-cs"/>
              </a:rPr>
              <a:t>Οι Στόχοι δεν αποκλείουν κανένα: </a:t>
            </a:r>
            <a:r>
              <a:rPr lang="el-GR" sz="1200" b="0" i="0" kern="1200" dirty="0">
                <a:solidFill>
                  <a:schemeClr val="tx1"/>
                </a:solidFill>
                <a:effectLst/>
                <a:latin typeface="+mn-lt"/>
                <a:ea typeface="+mn-ea"/>
                <a:cs typeface="+mn-cs"/>
              </a:rPr>
              <a:t>17 Στόχοι ίσως είναι πολλοί ένας πιο στρόγγυλος αριθμός όπως το 10 αντιθέτως δε θα αρκούσε, και αυτό αιτιολογείται εύκολα. Οι Στόχοι απευθύνονται τόσο σε νέους όσο και ηλικιωμένους ανθρώπους, σε μικρές και μεγάλες χώρες, σε κατοίκους αγροτικών περιοχών και όσους μένουν σε μεγαλουπόλεις. Δημιουργήθηκαν για να μην αποκλείουν κανέναν.</a:t>
            </a:r>
          </a:p>
          <a:p>
            <a:r>
              <a:rPr lang="el-GR" sz="1200" b="1" i="0" kern="1200" dirty="0">
                <a:solidFill>
                  <a:schemeClr val="tx1"/>
                </a:solidFill>
                <a:effectLst/>
                <a:latin typeface="+mn-lt"/>
                <a:ea typeface="+mn-ea"/>
                <a:cs typeface="+mn-cs"/>
              </a:rPr>
              <a:t>Οι Στόχοι θα δώσουν τέλος στην απόλυτη φτώχεια: </a:t>
            </a:r>
            <a:r>
              <a:rPr lang="el-GR" sz="1200" b="0" i="0" kern="1200" dirty="0">
                <a:solidFill>
                  <a:schemeClr val="tx1"/>
                </a:solidFill>
                <a:effectLst/>
                <a:latin typeface="+mn-lt"/>
                <a:ea typeface="+mn-ea"/>
                <a:cs typeface="+mn-cs"/>
              </a:rPr>
              <a:t>Δεν είναι η πρώτη φορά που ο κόσμος έχει θέσει στόχους για την εξάλειψη της απόλυτης φτώχειας. Οι προηγούμενοι Στόχοι , οι Αναπτυξιακοί Στόχοι της Χιλιετίας, συνέβαλαν στην εξάλειψη της απόλυτης φτώχειας μειώνοντάς την στο μισό από τον καθορισμό τους το 2000 έως σήμερα. Πρόκειται για ένα μεγάλο επίτευγμα. Αυτό όμως δεν φτάνει. Οι Στόχοι έχουν στόχο να δώσουν τέλος σε κάθε μορφής φτώχειας, παντού στον κόσμο έως το 2030. Επιπλέον, επιδιώκουν να εξασφαλίσουν οικονομική ανάπτυξη με συμμετοχή του συνόλου του πληθυσμού και την προστασία του περιβάλλοντος για τις επόμενες γενιές.</a:t>
            </a:r>
          </a:p>
          <a:p>
            <a:r>
              <a:rPr lang="el-GR" sz="1200" b="1" i="0" kern="1200" dirty="0">
                <a:solidFill>
                  <a:schemeClr val="tx1"/>
                </a:solidFill>
                <a:effectLst/>
                <a:latin typeface="+mn-lt"/>
                <a:ea typeface="+mn-ea"/>
                <a:cs typeface="+mn-cs"/>
              </a:rPr>
              <a:t>Οι Στόχοι θα καταπολεμήσουν την κλιματική αλλαγή: </a:t>
            </a:r>
            <a:r>
              <a:rPr lang="el-GR" sz="1200" b="0" i="0" kern="1200" dirty="0">
                <a:solidFill>
                  <a:schemeClr val="tx1"/>
                </a:solidFill>
                <a:effectLst/>
                <a:latin typeface="+mn-lt"/>
                <a:ea typeface="+mn-ea"/>
                <a:cs typeface="+mn-cs"/>
              </a:rPr>
              <a:t>Η κλιματική αλλαγή αποτελεί ένα από τα πλέον πιεστικά σύγχρονα ζητήματα με συνέπειες σε όλες τις χώρες και όλες τις ηπείρους. Αυτός είναι κι ο λόγος για τον οποίο οι Στόχοι επιδιώκουν να ενώσουν τις δυνάμεις όλων για μια κοινή αντιμετώπισή της: κυβερνήσεων, επαγγελματικών τομέων και φυσικά τις δικές σας.</a:t>
            </a:r>
          </a:p>
          <a:p>
            <a:r>
              <a:rPr lang="el-GR" sz="1200" b="1" i="0" kern="1200" dirty="0">
                <a:solidFill>
                  <a:schemeClr val="tx1"/>
                </a:solidFill>
                <a:effectLst/>
                <a:latin typeface="+mn-lt"/>
                <a:ea typeface="+mn-ea"/>
                <a:cs typeface="+mn-cs"/>
              </a:rPr>
              <a:t>Οι Στόχοι: Όλοι για έναν και ένας για όλους: </a:t>
            </a:r>
            <a:r>
              <a:rPr lang="el-GR" sz="1200" b="0" i="0" kern="1200" dirty="0">
                <a:solidFill>
                  <a:schemeClr val="tx1"/>
                </a:solidFill>
                <a:effectLst/>
                <a:latin typeface="+mn-lt"/>
                <a:ea typeface="+mn-ea"/>
                <a:cs typeface="+mn-cs"/>
              </a:rPr>
              <a:t>Κανένας στόχος δεν είναι πιο σημαντικός από τον άλλον κι όλοι λειτουργούν συμπληρωματικά για όλους τους άλλους. Για παράδειγμα: η πρόσβαση στην ενέργεια θα επιτρέψει σε ένα παιδί να μελετήσει κατά τη διάρκεια της νύχτας. Η ενέργεια αυτή μπορεί να προέρχεται από κάποια πηγή παραγωγής ηλιακής ενέργειας, μέτρο που αντιμετωπίζει την κλιματική αλλαγή την ώρα που η βιομηχανία ηλιακών συλλεκτών μπορεί να συμβάλει στην οικονομική ανάπτυξη μιας χώρας</a:t>
            </a:r>
          </a:p>
          <a:p>
            <a:r>
              <a:rPr lang="el-GR" sz="1200" b="1" i="0" kern="1200" dirty="0">
                <a:solidFill>
                  <a:schemeClr val="tx1"/>
                </a:solidFill>
                <a:effectLst/>
                <a:latin typeface="+mn-lt"/>
                <a:ea typeface="+mn-ea"/>
                <a:cs typeface="+mn-cs"/>
              </a:rPr>
              <a:t>Οι Στόχοι θα αλλάξουν τον επιχειρηματικό χάρτη του κόσμου: </a:t>
            </a:r>
            <a:r>
              <a:rPr lang="el-GR" sz="1200" b="0" i="0" kern="1200" dirty="0">
                <a:solidFill>
                  <a:schemeClr val="tx1"/>
                </a:solidFill>
                <a:effectLst/>
                <a:latin typeface="+mn-lt"/>
                <a:ea typeface="+mn-ea"/>
                <a:cs typeface="+mn-cs"/>
              </a:rPr>
              <a:t>Για μεγάλο χρονικό διάστημα, η οικονομική ανάπτυξη είχε αποκλειστικό σκοπό το κέρδος. Οι Στόχοι επιδιώκουν να μεταμορφώσουν τον τρόπο λειτουργίας της παγκόσμιας οικονομίας έτσι ώστε η τελευταία να μην παραβιάζει τα εργατικά δικαιώματα και να μην προκαλεί μόλυνση του περιβάλλοντος.</a:t>
            </a:r>
          </a:p>
          <a:p>
            <a:r>
              <a:rPr lang="el-GR" sz="1200" b="1" i="0" kern="1200" dirty="0">
                <a:solidFill>
                  <a:schemeClr val="tx1"/>
                </a:solidFill>
                <a:effectLst/>
                <a:latin typeface="+mn-lt"/>
                <a:ea typeface="+mn-ea"/>
                <a:cs typeface="+mn-cs"/>
              </a:rPr>
              <a:t>Οι Στόχοι σας χρειάζονται: </a:t>
            </a:r>
            <a:r>
              <a:rPr lang="el-GR" sz="1200" b="0" i="0" kern="1200" dirty="0">
                <a:solidFill>
                  <a:schemeClr val="tx1"/>
                </a:solidFill>
                <a:effectLst/>
                <a:latin typeface="+mn-lt"/>
                <a:ea typeface="+mn-ea"/>
                <a:cs typeface="+mn-cs"/>
              </a:rPr>
              <a:t>Η ανάληψη δράση δεν είναι αποκλειστική υπόθεση των κυβερνήσεων, αλλά υπόθεση όλων, κι αυτό περιλαμβάνει κι εσάς. Ξεκινάει από κάτι μικρό που μπορεί να έχει μεγάλες συνέπειες. Έτσι, όσο μεγαλύτερος είναι ο αριθμός εκείνων που είναι ενημερωμένοι για τους Παγκόσμιους Στόχους για τη βιώσιμη ανάπτυξη, τόσο μεγαλύτερη θα είναι κι η επιτυχία τους. </a:t>
            </a:r>
            <a:r>
              <a:rPr lang="el-GR" sz="1200" b="0" i="0" kern="1200">
                <a:solidFill>
                  <a:schemeClr val="tx1"/>
                </a:solidFill>
                <a:effectLst/>
                <a:latin typeface="+mn-lt"/>
                <a:ea typeface="+mn-ea"/>
                <a:cs typeface="+mn-cs"/>
              </a:rPr>
              <a:t>Ας ενημερωθούμε, λοιπόν, όλοι για τους Παγκόσμιους Στόχους, για το τι είναι και ποιος είναι ο ρόλος τους.</a:t>
            </a:r>
          </a:p>
        </p:txBody>
      </p:sp>
      <p:sp>
        <p:nvSpPr>
          <p:cNvPr id="4" name="Slide Number Placeholder 3"/>
          <p:cNvSpPr>
            <a:spLocks noGrp="1"/>
          </p:cNvSpPr>
          <p:nvPr>
            <p:ph type="sldNum" sz="quarter" idx="10"/>
          </p:nvPr>
        </p:nvSpPr>
        <p:spPr/>
        <p:txBody>
          <a:bodyPr/>
          <a:lstStyle/>
          <a:p>
            <a:fld id="{14790BA6-CE62-48D5-8DE5-73D6FC8CD95E}" type="slidenum">
              <a:rPr lang="en-IN" smtClean="0"/>
              <a:pPr/>
              <a:t>2</a:t>
            </a:fld>
            <a:endParaRPr lang="en-IN"/>
          </a:p>
        </p:txBody>
      </p:sp>
    </p:spTree>
    <p:extLst>
      <p:ext uri="{BB962C8B-B14F-4D97-AF65-F5344CB8AC3E}">
        <p14:creationId xmlns:p14="http://schemas.microsoft.com/office/powerpoint/2010/main" xmlns="" val="151437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dirty="0"/>
              <a:t>Στόχος 6: Διασφαλίζουμε τη διαθεσιμότητα και τη βιώσιμη διαχείριση του νερού και των εγκαταστάσεων υγιεινής για όλους</a:t>
            </a:r>
            <a:endParaRPr lang="el-GR" sz="1200" dirty="0"/>
          </a:p>
          <a:p>
            <a:r>
              <a:rPr lang="en-US" sz="1200" dirty="0"/>
              <a:t>To </a:t>
            </a:r>
            <a:r>
              <a:rPr lang="el-GR" sz="1200" dirty="0"/>
              <a:t>καθαρό και προσβάσιμο νερό για όλους είναι ένα απαραίτητο κομμάτι του κόσμου στον οποίο θέλουμε να ζούμε. Στον πλανήτη υπάρχει επαρκές γλυκό νερό για να το πετύχουμε αυτό. Εξαιτίας όμως των κακών οικονομικών συνθηκών και των ελλιπών υποδομών, κάθε χρόνο εκατομμύρια άνθρωποι και ιδίως παιδιά, πεθαίνουν από ασθένειες που συνδέονται με την ανεπαρκή παροχή νερού, την αποχέτευση και την υγιεινή.</a:t>
            </a:r>
          </a:p>
          <a:p>
            <a:r>
              <a:rPr lang="en-US" sz="1200" dirty="0"/>
              <a:t>H </a:t>
            </a:r>
            <a:r>
              <a:rPr lang="el-GR" sz="1200" dirty="0"/>
              <a:t>λειψυδρία, η κακή ποιότητα του νερού καθώς και οι ανεπαρκείς εγκαταστάσεις υγιεινής έχουν επιπτώσεις στην επισιτιστική ασφάλεια, στις επιλογές των νοικοκυριών και στις ευκαιρίες εκπαίδευσης για τις φτωχές οικογένειες στον κόσμο. Η ξηρασία πλήττει μερικές από τις φτωχότερες χώρες του πλανήτη, επιδεινώνοντας έτσι την πείνα και την κακή διατροφή.</a:t>
            </a:r>
          </a:p>
          <a:p>
            <a:r>
              <a:rPr lang="el-GR" sz="1200" dirty="0"/>
              <a:t>Μέχρι το 2050, τουλάχιστον ένας στους τέσσερις ανθρώπους είναι πιθανό να ζει σε μία χώρα όπου θα βιώνει χρόνια ή επαναλαμβανόμενη έλλειψη γλυκού νερού.</a:t>
            </a:r>
          </a:p>
          <a:p>
            <a:pPr marL="285750" indent="-285750" algn="just">
              <a:buFont typeface="Arial" pitchFamily="34" charset="0"/>
              <a:buChar char="•"/>
            </a:pPr>
            <a:endParaRPr lang="el-GR" sz="1200" dirty="0">
              <a:solidFill>
                <a:schemeClr val="tx1"/>
              </a:solidFill>
            </a:endParaRPr>
          </a:p>
          <a:p>
            <a:r>
              <a:rPr lang="el-GR" sz="1200" b="1" dirty="0"/>
              <a:t>Ο Στόχος 6 επιδιώκει:</a:t>
            </a:r>
            <a:endParaRPr lang="el-GR" sz="1200" dirty="0"/>
          </a:p>
          <a:p>
            <a:r>
              <a:rPr lang="el-GR" sz="1200" dirty="0"/>
              <a:t>6.1 Έως το 2030, επίτευξη καθολικής και ισότιμης πρόσβασης σε ασφαλές και προσιτό πόσιμο νερό για όλους. </a:t>
            </a:r>
          </a:p>
          <a:p>
            <a:r>
              <a:rPr lang="el-GR" sz="1200" dirty="0"/>
              <a:t>6.2 Έως το 2030, επίτευξη επαρκούς και ισότιμης πρόσβασης σε εγκαταστάσεις/συστήματα υγιεινής για όλους, βάζοντας τέλος στην «ανοιχτή αφόδευση», δίνοντας ιδιαίτερη προσοχή στις ανάγκες των γυναικών και των κοριτσιών καθώς και εκείνων που βρίσκονται σε ευάλωτες καταστάσεις.</a:t>
            </a:r>
          </a:p>
          <a:p>
            <a:r>
              <a:rPr lang="el-GR" sz="1200" dirty="0"/>
              <a:t>6.3 Έως το 2030, βελτίωση της ποιότητας του νερού, μέσω της μείωσης της ρύπανσης, της εξάλειψης των απορρίψεων, της ελαχιστοποίησης της απελευθέρωσης επικίνδυνων χημικών και υλικών, της μείωσης, κατά το ήμισυ, του ποσοστού των ανεπεξέργαστων υγρών αποβλήτων, καθώς και της σημαντικής αύξησης της ανακύκλωσης και της ασφαλούς επαναχρησιμοποίησης του νερού σε παγκόσμιο επίπεδο.</a:t>
            </a:r>
          </a:p>
          <a:p>
            <a:r>
              <a:rPr lang="el-GR" sz="1200" dirty="0"/>
              <a:t>6.4 Έως το 2030, ουσιαστική αύξηση της αποδοτικότητας της χρήσης του ύδατος σε όλους τους τομείς και διασφάλιση της βιώσιμης άντλησης και προμήθειας πόσιμου νερού, προκειμένου να αντιμετωπιστεί η λειψυδρία και να μειωθεί σημαντικά ο αριθμός των ανθρώπων που πλήττονται από την έλλειψη νερού.</a:t>
            </a:r>
          </a:p>
          <a:p>
            <a:r>
              <a:rPr lang="el-GR" sz="1200" dirty="0"/>
              <a:t>6.5 Έως το 2030, εφαρμογή της ολοκληρωμένης διαχείρισης των υδατικών πόρων, σε όλα τα επίπεδα, συμπεριλαμβανομένου μέσω της διασυνοριακής συνεργασίας, ως ενδείκνυται.</a:t>
            </a:r>
          </a:p>
          <a:p>
            <a:r>
              <a:rPr lang="el-GR" sz="1200" dirty="0"/>
              <a:t>6.6 Έως το 2020, προστασία και αποκατάσταση των υδατικών οικοσυστημάτων, συμπεριλαμβανομένων των βουνών, των δασών, των υδροβιότοπων, των ποταμών, των υδροφόρων οριζόντων και των λιμνών.</a:t>
            </a:r>
          </a:p>
          <a:p>
            <a:r>
              <a:rPr lang="el-GR" sz="1200" dirty="0"/>
              <a:t>6.α Έως το 2030, επέκταση της διεθνούς συνεργασίας και υποστήριξη της οικοδόμησης-ικανοτήτων των αναπτυσσόμενων χωρών σε δραστηριότητες και προγράμματα που σχετίζονται με το νερό και την υγιεινή, όπως τη συλλογή υδάτων, την αφαλάτωση, την αποδοτικότητα χρήσης των υδατικών πόρων, την επεξεργασία υγρών αποβλήτων, και τις τεχνολογίες ανακύκλωσης και επαναχρησιμοποίησης ύδατος.</a:t>
            </a:r>
          </a:p>
          <a:p>
            <a:r>
              <a:rPr lang="el-GR" sz="1200" dirty="0"/>
              <a:t>6.β Στήριξη και ενδυνάμωση της συμμετοχής των τοπικών κοινοτήτων στη βελτίωση της διαχείρισης του νερού και των εγκαταστάσεων υγιεινής.</a:t>
            </a:r>
          </a:p>
          <a:p>
            <a:pPr marL="285750" indent="-285750" algn="just">
              <a:buFont typeface="Arial" pitchFamily="34" charset="0"/>
              <a:buChar char="•"/>
            </a:pPr>
            <a:endParaRPr lang="el-GR" sz="1200" dirty="0">
              <a:solidFill>
                <a:schemeClr val="tx1"/>
              </a:solidFill>
            </a:endParaRPr>
          </a:p>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3</a:t>
            </a:fld>
            <a:endParaRPr lang="en-IN"/>
          </a:p>
        </p:txBody>
      </p:sp>
    </p:spTree>
    <p:extLst>
      <p:ext uri="{BB962C8B-B14F-4D97-AF65-F5344CB8AC3E}">
        <p14:creationId xmlns:p14="http://schemas.microsoft.com/office/powerpoint/2010/main" xmlns="" val="151437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To realize “availability and sustainable management of water and sanitation for all”, it is essential to manage competing demands for water resources and to exploit synergies between water uses, reuse and recycling, and ecosystem protection and ambient water quality. </a:t>
            </a:r>
            <a:endParaRPr lang="en-US" dirty="0" smtClean="0">
              <a:effectLst/>
            </a:endParaRPr>
          </a:p>
          <a:p>
            <a:r>
              <a:rPr lang="en-US" sz="1200" b="0" kern="1200" dirty="0" smtClean="0">
                <a:solidFill>
                  <a:schemeClr val="tx1"/>
                </a:solidFill>
                <a:effectLst/>
                <a:latin typeface="+mn-lt"/>
                <a:ea typeface="+mn-ea"/>
                <a:cs typeface="+mn-cs"/>
              </a:rPr>
              <a:t>Increased access to sanitation [6.2] must be matched by increased wastewater treatment [6.3] if good ambient water quality [6.3] and healthy water-related ecosystems [6.6] are to be sustained. Good </a:t>
            </a:r>
            <a:endParaRPr lang="en-US" dirty="0" smtClean="0">
              <a:effectLst/>
            </a:endParaRPr>
          </a:p>
          <a:p>
            <a:r>
              <a:rPr lang="en-US" sz="1200" b="0" kern="1200" dirty="0" smtClean="0">
                <a:solidFill>
                  <a:schemeClr val="tx1"/>
                </a:solidFill>
                <a:effectLst/>
                <a:latin typeface="+mn-lt"/>
                <a:ea typeface="+mn-ea"/>
                <a:cs typeface="+mn-cs"/>
              </a:rPr>
              <a:t>ambient water quality [6.3] greatly facilitates the provision of safe drinking water [6.1], which in turn must be provided sustainably [6.4], without negative consequences for water-related ecosystems [6.6]. Increasing recycling and safe reuse [6.3] and water-use </a:t>
            </a:r>
            <a:r>
              <a:rPr lang="en-US" sz="1200" b="0" kern="1200" dirty="0" err="1" smtClean="0">
                <a:solidFill>
                  <a:schemeClr val="tx1"/>
                </a:solidFill>
                <a:effectLst/>
                <a:latin typeface="+mn-lt"/>
                <a:ea typeface="+mn-ea"/>
                <a:cs typeface="+mn-cs"/>
              </a:rPr>
              <a:t>ef</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ciency</a:t>
            </a:r>
            <a:r>
              <a:rPr lang="en-US" sz="1200" b="0" kern="1200" dirty="0" smtClean="0">
                <a:solidFill>
                  <a:schemeClr val="tx1"/>
                </a:solidFill>
                <a:effectLst/>
                <a:latin typeface="+mn-lt"/>
                <a:ea typeface="+mn-ea"/>
                <a:cs typeface="+mn-cs"/>
              </a:rPr>
              <a:t> [6.4], under the right governance structures [6.5], makes more water available for drinking [6.1] and other uses [6.4], and can reduce impacts on water-related ecosystems [6.6]. Thus, sustainable water supply and use [6.4], good ambient water quality [6.3] and healthy water-related ecosystems [6.6] are interdependent. </a:t>
            </a:r>
            <a:endParaRPr lang="en-US" dirty="0" smtClean="0">
              <a:effectLst/>
            </a:endParaRPr>
          </a:p>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4</a:t>
            </a:fld>
            <a:endParaRPr lang="en-IN"/>
          </a:p>
        </p:txBody>
      </p:sp>
    </p:spTree>
    <p:extLst>
      <p:ext uri="{BB962C8B-B14F-4D97-AF65-F5344CB8AC3E}">
        <p14:creationId xmlns:p14="http://schemas.microsoft.com/office/powerpoint/2010/main" xmlns="" val="123865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4790BA6-CE62-48D5-8DE5-73D6FC8CD95E}" type="slidenum">
              <a:rPr lang="en-IN" smtClean="0"/>
              <a:pPr/>
              <a:t>7</a:t>
            </a:fld>
            <a:endParaRPr lang="en-IN"/>
          </a:p>
        </p:txBody>
      </p:sp>
    </p:spTree>
    <p:extLst>
      <p:ext uri="{BB962C8B-B14F-4D97-AF65-F5344CB8AC3E}">
        <p14:creationId xmlns:p14="http://schemas.microsoft.com/office/powerpoint/2010/main" xmlns="" val="273073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itchFamily="34" charset="0"/>
              <a:buChar char="•"/>
            </a:pPr>
            <a:r>
              <a:rPr lang="el-GR" sz="1200" dirty="0"/>
              <a:t>Νερό της βρύσης επικίνδυνο, γεμάτο μόλυβδο, αρσενικό από βιομηχανικά λύματα, νιτρικά άλατα από τα λιπάσματα, νικέλιο έως και 18 φορές ανώτερο από το όριο, αντλημένο από περιοχές που δεν θα έπρεπε να υπάρχουν γεωτρήσεις.</a:t>
            </a:r>
          </a:p>
          <a:p>
            <a:pPr marL="285750" indent="-285750" algn="just">
              <a:buFont typeface="Arial" pitchFamily="34" charset="0"/>
              <a:buChar char="•"/>
            </a:pPr>
            <a:r>
              <a:rPr lang="el-GR" sz="1200" b="1" dirty="0"/>
              <a:t>το πόσιμο νερό, που πίνουν περίπου 300.000 Ελληνες σε 12 νομούς της χώρας, όπως καταδεικνύεται από συγκεντρωτική έκθεση του υπουργείου Υγείας για τα δίκτυα όλης της Ελλάδας.</a:t>
            </a:r>
          </a:p>
          <a:p>
            <a:pPr marL="285750" indent="-285750" algn="just">
              <a:buFont typeface="Arial" pitchFamily="34" charset="0"/>
              <a:buChar char="•"/>
            </a:pPr>
            <a:r>
              <a:rPr lang="el-GR" sz="1200" dirty="0"/>
              <a:t>Οδηγία </a:t>
            </a:r>
            <a:r>
              <a:rPr lang="el-GR" sz="1200" b="1" dirty="0"/>
              <a:t>98/83</a:t>
            </a:r>
            <a:r>
              <a:rPr lang="el-GR" sz="1200" dirty="0"/>
              <a:t>/</a:t>
            </a:r>
            <a:r>
              <a:rPr lang="el-GR" sz="1200" b="1" dirty="0"/>
              <a:t>ΕΚ</a:t>
            </a:r>
            <a:r>
              <a:rPr lang="el-GR" sz="1200" dirty="0"/>
              <a:t> «</a:t>
            </a:r>
            <a:r>
              <a:rPr lang="el-GR" sz="1200" b="1" dirty="0"/>
              <a:t>Ποιότητα νερού</a:t>
            </a:r>
            <a:r>
              <a:rPr lang="el-GR" sz="1200" dirty="0"/>
              <a:t> ανθρώπινης κατανάλωσης» και όπως τροποποιήθηκε με την Κ.Υ.Α ΔΥΓ2/Γ.Π/38295/2007 (ΦΕΚ 630 Β'/26-4-2007).</a:t>
            </a:r>
          </a:p>
          <a:p>
            <a:pPr marL="285750" indent="-285750" algn="just">
              <a:buFont typeface="Arial" pitchFamily="34" charset="0"/>
              <a:buChar char="•"/>
            </a:pPr>
            <a:endParaRPr lang="el-GR" sz="1200" dirty="0">
              <a:solidFill>
                <a:schemeClr val="tx1"/>
              </a:solidFill>
            </a:endParaRPr>
          </a:p>
          <a:p>
            <a:pPr marL="285750" indent="-285750" algn="just">
              <a:buFont typeface="Arial" pitchFamily="34" charset="0"/>
              <a:buChar char="•"/>
            </a:pPr>
            <a:r>
              <a:rPr lang="el-GR" sz="1200" dirty="0"/>
              <a:t>ΚΥΑ Υ2/2600/01 περι της ποιότητας νερού ανθρώπινης κατανάλωσης σε συμμόρφωση με την οδηγία 98/83/ΕΚ [ΦΕΚ 892/11-7-01].</a:t>
            </a:r>
          </a:p>
          <a:p>
            <a:pPr marL="285750" indent="-285750" algn="just">
              <a:buFont typeface="Arial" pitchFamily="34" charset="0"/>
              <a:buChar char="•"/>
            </a:pPr>
            <a:endParaRPr lang="el-GR" sz="1200" dirty="0"/>
          </a:p>
          <a:p>
            <a:pPr marL="285750" indent="-285750" algn="just">
              <a:buFont typeface="Arial" pitchFamily="34" charset="0"/>
              <a:buChar char="•"/>
            </a:pPr>
            <a:r>
              <a:rPr lang="el-GR" sz="1200" dirty="0"/>
              <a:t>Τροποποίηση της ΚΥΑ Υ2/2600/01 περι της ποιότητας νερού ανθρώπινης κατανάλωσης (Αριθ. ΔΥΓ2/Γ.Π. οικ 38295 [ΦΕΚ 630/26-4-07]).</a:t>
            </a:r>
          </a:p>
          <a:p>
            <a:pPr marL="285750" indent="-285750" algn="just">
              <a:buFont typeface="Arial" pitchFamily="34" charset="0"/>
              <a:buChar char="•"/>
            </a:pPr>
            <a:endParaRPr lang="el-GR" sz="1200" dirty="0"/>
          </a:p>
          <a:p>
            <a:pPr marL="285750" indent="-285750" algn="just">
              <a:buFont typeface="Arial" pitchFamily="34" charset="0"/>
              <a:buChar char="•"/>
            </a:pPr>
            <a:r>
              <a:rPr lang="el-GR" sz="1200" dirty="0"/>
              <a:t>Κοινοτική οδηγία για νερό ανθρώπινης κατανάλωσης ( 98/83 Ε</a:t>
            </a:r>
            <a:r>
              <a:rPr lang="en-US" sz="1200" dirty="0"/>
              <a:t>K )</a:t>
            </a:r>
          </a:p>
          <a:p>
            <a:pPr marL="285750" indent="-285750" algn="just">
              <a:buFont typeface="Arial" pitchFamily="34" charset="0"/>
              <a:buChar char="•"/>
            </a:pPr>
            <a:endParaRPr lang="en-US" sz="1200" dirty="0"/>
          </a:p>
          <a:p>
            <a:pPr marL="285750" indent="-285750" algn="just">
              <a:buFont typeface="Arial" pitchFamily="34" charset="0"/>
              <a:buChar char="•"/>
            </a:pPr>
            <a:r>
              <a:rPr lang="el-GR" sz="1200" dirty="0"/>
              <a:t>Οδηγία περι της συχνότητας δειγματοληψίας και των μεθόδων ελέγχων των επιφανειακών νερών που προορίζονται για πόσιμα (79/869/ΕΚ)</a:t>
            </a:r>
          </a:p>
          <a:p>
            <a:pPr marL="285750" indent="-285750" algn="just">
              <a:buFont typeface="Arial" pitchFamily="34" charset="0"/>
              <a:buChar char="•"/>
            </a:pPr>
            <a:endParaRPr lang="el-GR" sz="1200" dirty="0"/>
          </a:p>
          <a:p>
            <a:pPr marL="285750" indent="-285750" algn="just">
              <a:buFont typeface="Arial" pitchFamily="34" charset="0"/>
              <a:buChar char="•"/>
            </a:pPr>
            <a:r>
              <a:rPr lang="el-GR" sz="1200" dirty="0"/>
              <a:t>Οδηγία περι της απαιτούμενης ποιότητας των επιφανειακών υδάτων που προορίζονται για πόσιμα (75/440/ΕΚ)</a:t>
            </a:r>
            <a:endParaRPr lang="el-GR" sz="1200" dirty="0">
              <a:solidFill>
                <a:schemeClr val="tx1"/>
              </a:solidFill>
            </a:endParaRPr>
          </a:p>
          <a:p>
            <a:pPr marL="285750" indent="-285750" algn="just">
              <a:buFont typeface="Arial" pitchFamily="34" charset="0"/>
              <a:buChar char="•"/>
            </a:pPr>
            <a:r>
              <a:rPr lang="el-GR" sz="1200" b="1" dirty="0"/>
              <a:t>Μνημόνιο της Ευρωπαϊκής Ένωσης που διέρρευσε αποκαλύπτει την εκ νέου προσπάθεια της Ε.Ε. να επιβάλλει την ιδιωτικοποίηση του νερού στην Ελλάδα.</a:t>
            </a:r>
          </a:p>
          <a:p>
            <a:pPr marL="285750" indent="-285750" algn="just">
              <a:buFont typeface="Arial" pitchFamily="34" charset="0"/>
              <a:buChar char="•"/>
            </a:pPr>
            <a:endParaRPr lang="el-GR" sz="1200" b="1" dirty="0"/>
          </a:p>
          <a:p>
            <a:pPr marL="285750" indent="-285750" algn="just">
              <a:buFont typeface="Arial" pitchFamily="34" charset="0"/>
              <a:buChar char="•"/>
            </a:pPr>
            <a:r>
              <a:rPr lang="el-GR" sz="1200" b="1" dirty="0">
                <a:solidFill>
                  <a:schemeClr val="tx1"/>
                </a:solidFill>
              </a:rPr>
              <a:t>πώληση του 11% των μετοχών της ΕΥΔΑΠ (</a:t>
            </a:r>
            <a:r>
              <a:rPr lang="el-GR" sz="1200" b="0" i="0" kern="1200" dirty="0">
                <a:solidFill>
                  <a:schemeClr val="tx1"/>
                </a:solidFill>
                <a:effectLst/>
                <a:latin typeface="+mn-lt"/>
                <a:ea typeface="+mn-ea"/>
                <a:cs typeface="+mn-cs"/>
              </a:rPr>
              <a:t>Εταιρεία Υδρεύσεως και Αποχετεύσεως Πρωτευούσης) </a:t>
            </a:r>
            <a:r>
              <a:rPr lang="el-GR" sz="1200" b="1" dirty="0">
                <a:solidFill>
                  <a:schemeClr val="tx1"/>
                </a:solidFill>
              </a:rPr>
              <a:t>, </a:t>
            </a:r>
            <a:r>
              <a:rPr lang="el-GR" sz="1200" dirty="0">
                <a:solidFill>
                  <a:schemeClr val="tx1"/>
                </a:solidFill>
              </a:rPr>
              <a:t>ποσοστό που εκ πρώτης όψεως φαίνεται ελάχιστο, όμως, με δεδομένο ότι το 38,7% των μετοχών της ΕΥΔΑΠ ήδη κατέχεται από ιδιωτικές εταιρείες και ιδιώτες, το άθροισμα που θα προκύψει από την εν λόγω πώληση είναι της τάξης του 49,7% και φέρνει τον ιδιωτικό παράγοντα πολύ κοντά στην απόκτηση της πλειοψηφίας</a:t>
            </a:r>
          </a:p>
          <a:p>
            <a:pPr marL="285750" indent="-285750" algn="just">
              <a:buFont typeface="Arial" pitchFamily="34" charset="0"/>
              <a:buChar char="•"/>
            </a:pPr>
            <a:endParaRPr lang="el-GR" sz="1200" dirty="0">
              <a:solidFill>
                <a:schemeClr val="tx1"/>
              </a:solidFill>
            </a:endParaRPr>
          </a:p>
          <a:p>
            <a:pPr marL="285750" indent="-285750" algn="just">
              <a:buFont typeface="Arial" pitchFamily="34" charset="0"/>
              <a:buChar char="•"/>
            </a:pPr>
            <a:r>
              <a:rPr lang="el-GR" sz="1200" b="1" dirty="0"/>
              <a:t>Το χειρότερο όμως είναι ότι η παραχώρηση του ελέγχου βασικών κοινωνικών υπηρεσιών σε κερδοσκοπικές πολυεθνικές ενέχει σοβαρούς κινδύνους για τα πιο ευάλωτα στρώματα του πληθυσμού της Ελλάδας που μαστίζεται από την κρίση. </a:t>
            </a:r>
            <a:endParaRPr lang="el-GR" sz="1200" b="1" dirty="0">
              <a:solidFill>
                <a:schemeClr val="tx1"/>
              </a:solidFill>
            </a:endParaRPr>
          </a:p>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20</a:t>
            </a:fld>
            <a:endParaRPr lang="en-IN"/>
          </a:p>
        </p:txBody>
      </p:sp>
    </p:spTree>
    <p:extLst>
      <p:ext uri="{BB962C8B-B14F-4D97-AF65-F5344CB8AC3E}">
        <p14:creationId xmlns:p14="http://schemas.microsoft.com/office/powerpoint/2010/main" xmlns="" val="344658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4790BA6-CE62-48D5-8DE5-73D6FC8CD95E}" type="slidenum">
              <a:rPr lang="en-IN" smtClean="0"/>
              <a:pPr/>
              <a:t>21</a:t>
            </a:fld>
            <a:endParaRPr lang="en-IN"/>
          </a:p>
        </p:txBody>
      </p:sp>
    </p:spTree>
    <p:extLst>
      <p:ext uri="{BB962C8B-B14F-4D97-AF65-F5344CB8AC3E}">
        <p14:creationId xmlns:p14="http://schemas.microsoft.com/office/powerpoint/2010/main" xmlns="" val="92790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22</a:t>
            </a:fld>
            <a:endParaRPr lang="en-IN"/>
          </a:p>
        </p:txBody>
      </p:sp>
    </p:spTree>
    <p:extLst>
      <p:ext uri="{BB962C8B-B14F-4D97-AF65-F5344CB8AC3E}">
        <p14:creationId xmlns:p14="http://schemas.microsoft.com/office/powerpoint/2010/main" xmlns="" val="199439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H </a:t>
            </a:r>
            <a:r>
              <a:rPr lang="el-GR" sz="1200" kern="1200" dirty="0" err="1" smtClean="0">
                <a:solidFill>
                  <a:schemeClr val="tx1"/>
                </a:solidFill>
                <a:effectLst/>
                <a:latin typeface="+mn-lt"/>
                <a:ea typeface="+mn-ea"/>
                <a:cs typeface="+mn-cs"/>
              </a:rPr>
              <a:t>επιστηµονική</a:t>
            </a:r>
            <a:r>
              <a:rPr lang="el-GR" sz="1200" kern="1200" dirty="0" smtClean="0">
                <a:solidFill>
                  <a:schemeClr val="tx1"/>
                </a:solidFill>
                <a:effectLst/>
                <a:latin typeface="+mn-lt"/>
                <a:ea typeface="+mn-ea"/>
                <a:cs typeface="+mn-cs"/>
              </a:rPr>
              <a:t> περιοχή της </a:t>
            </a:r>
            <a:r>
              <a:rPr lang="el-GR" sz="1200" kern="1200" dirty="0" err="1" smtClean="0">
                <a:solidFill>
                  <a:schemeClr val="tx1"/>
                </a:solidFill>
                <a:effectLst/>
                <a:latin typeface="+mn-lt"/>
                <a:ea typeface="+mn-ea"/>
                <a:cs typeface="+mn-cs"/>
              </a:rPr>
              <a:t>ολοκληρωµένης</a:t>
            </a:r>
            <a:r>
              <a:rPr lang="el-GR" sz="1200" kern="1200" dirty="0" smtClean="0">
                <a:solidFill>
                  <a:schemeClr val="tx1"/>
                </a:solidFill>
                <a:effectLst/>
                <a:latin typeface="+mn-lt"/>
                <a:ea typeface="+mn-ea"/>
                <a:cs typeface="+mn-cs"/>
              </a:rPr>
              <a:t> διαχείρισης νερού αφορά, µ</a:t>
            </a:r>
            <a:r>
              <a:rPr lang="el-GR" sz="1200" kern="1200" dirty="0" err="1" smtClean="0">
                <a:solidFill>
                  <a:schemeClr val="tx1"/>
                </a:solidFill>
                <a:effectLst/>
                <a:latin typeface="+mn-lt"/>
                <a:ea typeface="+mn-ea"/>
                <a:cs typeface="+mn-cs"/>
              </a:rPr>
              <a:t>εταξύ</a:t>
            </a:r>
            <a:r>
              <a:rPr lang="el-GR" sz="1200" kern="1200" dirty="0" smtClean="0">
                <a:solidFill>
                  <a:schemeClr val="tx1"/>
                </a:solidFill>
                <a:effectLst/>
                <a:latin typeface="+mn-lt"/>
                <a:ea typeface="+mn-ea"/>
                <a:cs typeface="+mn-cs"/>
              </a:rPr>
              <a:t> άλλων, σε </a:t>
            </a:r>
            <a:r>
              <a:rPr lang="el-GR" sz="1200" kern="1200" dirty="0" err="1" smtClean="0">
                <a:solidFill>
                  <a:schemeClr val="tx1"/>
                </a:solidFill>
                <a:effectLst/>
                <a:latin typeface="+mn-lt"/>
                <a:ea typeface="+mn-ea"/>
                <a:cs typeface="+mn-cs"/>
              </a:rPr>
              <a:t>θεµελιώδους</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σηµασίας</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ζητήµατα</a:t>
            </a:r>
            <a:r>
              <a:rPr lang="el-GR" sz="1200" kern="1200" dirty="0" smtClean="0">
                <a:solidFill>
                  <a:schemeClr val="tx1"/>
                </a:solidFill>
                <a:effectLst/>
                <a:latin typeface="+mn-lt"/>
                <a:ea typeface="+mn-ea"/>
                <a:cs typeface="+mn-cs"/>
              </a:rPr>
              <a:t>, όπως αυτά του </a:t>
            </a:r>
            <a:r>
              <a:rPr lang="el-GR" sz="1200" kern="1200" dirty="0" err="1" smtClean="0">
                <a:solidFill>
                  <a:schemeClr val="tx1"/>
                </a:solidFill>
                <a:effectLst/>
                <a:latin typeface="+mn-lt"/>
                <a:ea typeface="+mn-ea"/>
                <a:cs typeface="+mn-cs"/>
              </a:rPr>
              <a:t>σχεδιασµού</a:t>
            </a:r>
            <a:r>
              <a:rPr lang="el-GR" sz="1200" kern="1200" dirty="0" smtClean="0">
                <a:solidFill>
                  <a:schemeClr val="tx1"/>
                </a:solidFill>
                <a:effectLst/>
                <a:latin typeface="+mn-lt"/>
                <a:ea typeface="+mn-ea"/>
                <a:cs typeface="+mn-cs"/>
              </a:rPr>
              <a:t> υδραυλικών έργων και έργων αξιοποίησης υδατικών πόρων, της </a:t>
            </a:r>
            <a:r>
              <a:rPr lang="el-GR" sz="1200" kern="1200" dirty="0" err="1" smtClean="0">
                <a:solidFill>
                  <a:schemeClr val="tx1"/>
                </a:solidFill>
                <a:effectLst/>
                <a:latin typeface="+mn-lt"/>
                <a:ea typeface="+mn-ea"/>
                <a:cs typeface="+mn-cs"/>
              </a:rPr>
              <a:t>αντιµετώπισης</a:t>
            </a:r>
            <a:r>
              <a:rPr lang="el-GR" sz="1200" kern="1200" dirty="0" smtClean="0">
                <a:solidFill>
                  <a:schemeClr val="tx1"/>
                </a:solidFill>
                <a:effectLst/>
                <a:latin typeface="+mn-lt"/>
                <a:ea typeface="+mn-ea"/>
                <a:cs typeface="+mn-cs"/>
              </a:rPr>
              <a:t> της ξηρασίας, της προστασίας από τις </a:t>
            </a:r>
            <a:r>
              <a:rPr lang="el-GR" sz="1200" kern="1200" dirty="0" err="1" smtClean="0">
                <a:solidFill>
                  <a:schemeClr val="tx1"/>
                </a:solidFill>
                <a:effectLst/>
                <a:latin typeface="+mn-lt"/>
                <a:ea typeface="+mn-ea"/>
                <a:cs typeface="+mn-cs"/>
              </a:rPr>
              <a:t>πλη</a:t>
            </a:r>
            <a:r>
              <a:rPr lang="el-GR" sz="1200" kern="1200" dirty="0" smtClean="0">
                <a:solidFill>
                  <a:schemeClr val="tx1"/>
                </a:solidFill>
                <a:effectLst/>
                <a:latin typeface="+mn-lt"/>
                <a:ea typeface="+mn-ea"/>
                <a:cs typeface="+mn-cs"/>
              </a:rPr>
              <a:t>µµ</a:t>
            </a:r>
            <a:r>
              <a:rPr lang="el-GR" sz="1200" kern="1200" dirty="0" err="1" smtClean="0">
                <a:solidFill>
                  <a:schemeClr val="tx1"/>
                </a:solidFill>
                <a:effectLst/>
                <a:latin typeface="+mn-lt"/>
                <a:ea typeface="+mn-ea"/>
                <a:cs typeface="+mn-cs"/>
              </a:rPr>
              <a:t>ύρες</a:t>
            </a:r>
            <a:r>
              <a:rPr lang="el-GR" sz="1200" kern="1200" dirty="0" smtClean="0">
                <a:solidFill>
                  <a:schemeClr val="tx1"/>
                </a:solidFill>
                <a:effectLst/>
                <a:latin typeface="+mn-lt"/>
                <a:ea typeface="+mn-ea"/>
                <a:cs typeface="+mn-cs"/>
              </a:rPr>
              <a:t>, της </a:t>
            </a:r>
            <a:r>
              <a:rPr lang="el-GR" sz="1200" kern="1200" dirty="0" err="1" smtClean="0">
                <a:solidFill>
                  <a:schemeClr val="tx1"/>
                </a:solidFill>
                <a:effectLst/>
                <a:latin typeface="+mn-lt"/>
                <a:ea typeface="+mn-ea"/>
                <a:cs typeface="+mn-cs"/>
              </a:rPr>
              <a:t>αντιµετώπισης</a:t>
            </a:r>
            <a:r>
              <a:rPr lang="el-GR" sz="1200" kern="1200" dirty="0" smtClean="0">
                <a:solidFill>
                  <a:schemeClr val="tx1"/>
                </a:solidFill>
                <a:effectLst/>
                <a:latin typeface="+mn-lt"/>
                <a:ea typeface="+mn-ea"/>
                <a:cs typeface="+mn-cs"/>
              </a:rPr>
              <a:t> έκτακτων </a:t>
            </a:r>
            <a:r>
              <a:rPr lang="el-GR" sz="1200" kern="1200" dirty="0" err="1" smtClean="0">
                <a:solidFill>
                  <a:schemeClr val="tx1"/>
                </a:solidFill>
                <a:effectLst/>
                <a:latin typeface="+mn-lt"/>
                <a:ea typeface="+mn-ea"/>
                <a:cs typeface="+mn-cs"/>
              </a:rPr>
              <a:t>κλιµατικών</a:t>
            </a:r>
            <a:r>
              <a:rPr lang="el-GR" sz="1200" kern="1200" dirty="0" smtClean="0">
                <a:solidFill>
                  <a:schemeClr val="tx1"/>
                </a:solidFill>
                <a:effectLst/>
                <a:latin typeface="+mn-lt"/>
                <a:ea typeface="+mn-ea"/>
                <a:cs typeface="+mn-cs"/>
              </a:rPr>
              <a:t> συνθηκών, της </a:t>
            </a:r>
            <a:r>
              <a:rPr lang="el-GR" sz="1200" kern="1200" dirty="0" err="1" smtClean="0">
                <a:solidFill>
                  <a:schemeClr val="tx1"/>
                </a:solidFill>
                <a:effectLst/>
                <a:latin typeface="+mn-lt"/>
                <a:ea typeface="+mn-ea"/>
                <a:cs typeface="+mn-cs"/>
              </a:rPr>
              <a:t>εξοικονόµησης</a:t>
            </a:r>
            <a:r>
              <a:rPr lang="el-GR" sz="1200" kern="1200" dirty="0" smtClean="0">
                <a:solidFill>
                  <a:schemeClr val="tx1"/>
                </a:solidFill>
                <a:effectLst/>
                <a:latin typeface="+mn-lt"/>
                <a:ea typeface="+mn-ea"/>
                <a:cs typeface="+mn-cs"/>
              </a:rPr>
              <a:t> νερού, της ανάκτησης του κόστους του νερού, της </a:t>
            </a:r>
            <a:r>
              <a:rPr lang="el-GR" sz="1200" kern="1200" dirty="0" err="1" smtClean="0">
                <a:solidFill>
                  <a:schemeClr val="tx1"/>
                </a:solidFill>
                <a:effectLst/>
                <a:latin typeface="+mn-lt"/>
                <a:ea typeface="+mn-ea"/>
                <a:cs typeface="+mn-cs"/>
              </a:rPr>
              <a:t>τιµολόγησης</a:t>
            </a:r>
            <a:r>
              <a:rPr lang="el-GR" sz="1200" kern="1200" dirty="0" smtClean="0">
                <a:solidFill>
                  <a:schemeClr val="tx1"/>
                </a:solidFill>
                <a:effectLst/>
                <a:latin typeface="+mn-lt"/>
                <a:ea typeface="+mn-ea"/>
                <a:cs typeface="+mn-cs"/>
              </a:rPr>
              <a:t> του, </a:t>
            </a:r>
            <a:r>
              <a:rPr lang="el-GR" sz="1200" kern="1200" dirty="0" err="1" smtClean="0">
                <a:solidFill>
                  <a:schemeClr val="tx1"/>
                </a:solidFill>
                <a:effectLst/>
                <a:latin typeface="+mn-lt"/>
                <a:ea typeface="+mn-ea"/>
                <a:cs typeface="+mn-cs"/>
              </a:rPr>
              <a:t>θέµατα</a:t>
            </a:r>
            <a:r>
              <a:rPr lang="el-GR" sz="1200" kern="1200" dirty="0" smtClean="0">
                <a:solidFill>
                  <a:schemeClr val="tx1"/>
                </a:solidFill>
                <a:effectLst/>
                <a:latin typeface="+mn-lt"/>
                <a:ea typeface="+mn-ea"/>
                <a:cs typeface="+mn-cs"/>
              </a:rPr>
              <a:t> ποιότητας και επάρκειας νερού, αρδευτικά συστήματα, </a:t>
            </a:r>
            <a:r>
              <a:rPr lang="el-GR" sz="1200" kern="1200" dirty="0" err="1" smtClean="0">
                <a:solidFill>
                  <a:schemeClr val="tx1"/>
                </a:solidFill>
                <a:effectLst/>
                <a:latin typeface="+mn-lt"/>
                <a:ea typeface="+mn-ea"/>
                <a:cs typeface="+mn-cs"/>
              </a:rPr>
              <a:t>θέµατα</a:t>
            </a:r>
            <a:r>
              <a:rPr lang="el-GR" sz="1200" kern="1200" dirty="0" smtClean="0">
                <a:solidFill>
                  <a:schemeClr val="tx1"/>
                </a:solidFill>
                <a:effectLst/>
                <a:latin typeface="+mn-lt"/>
                <a:ea typeface="+mn-ea"/>
                <a:cs typeface="+mn-cs"/>
              </a:rPr>
              <a:t> διαχείρισης των διασυνοριακών λεκανών, της προστασίας και διαχείρισης των υγροτόπων και των </a:t>
            </a:r>
            <a:r>
              <a:rPr lang="el-GR" sz="1200" kern="1200" dirty="0" err="1" smtClean="0">
                <a:solidFill>
                  <a:schemeClr val="tx1"/>
                </a:solidFill>
                <a:effectLst/>
                <a:latin typeface="+mn-lt"/>
                <a:ea typeface="+mn-ea"/>
                <a:cs typeface="+mn-cs"/>
              </a:rPr>
              <a:t>οικοσυστηµάτων</a:t>
            </a:r>
            <a:r>
              <a:rPr lang="el-GR" sz="1200" kern="1200" dirty="0" smtClean="0">
                <a:solidFill>
                  <a:schemeClr val="tx1"/>
                </a:solidFill>
                <a:effectLst/>
                <a:latin typeface="+mn-lt"/>
                <a:ea typeface="+mn-ea"/>
                <a:cs typeface="+mn-cs"/>
              </a:rPr>
              <a:t>, θέματα ρύπανσης τα οποία απαιτούν </a:t>
            </a:r>
            <a:r>
              <a:rPr lang="el-GR" sz="1200" kern="1200" dirty="0" err="1" smtClean="0">
                <a:solidFill>
                  <a:schemeClr val="tx1"/>
                </a:solidFill>
                <a:effectLst/>
                <a:latin typeface="+mn-lt"/>
                <a:ea typeface="+mn-ea"/>
                <a:cs typeface="+mn-cs"/>
              </a:rPr>
              <a:t>συστηµατική</a:t>
            </a:r>
            <a:r>
              <a:rPr lang="el-GR" sz="1200" kern="1200" dirty="0" smtClean="0">
                <a:solidFill>
                  <a:schemeClr val="tx1"/>
                </a:solidFill>
                <a:effectLst/>
                <a:latin typeface="+mn-lt"/>
                <a:ea typeface="+mn-ea"/>
                <a:cs typeface="+mn-cs"/>
              </a:rPr>
              <a:t> ανάπτυξη, επεξεργασία και αξιολόγηση έρευνας και µ</a:t>
            </a:r>
            <a:r>
              <a:rPr lang="el-GR" sz="1200" kern="1200" dirty="0" err="1" smtClean="0">
                <a:solidFill>
                  <a:schemeClr val="tx1"/>
                </a:solidFill>
                <a:effectLst/>
                <a:latin typeface="+mn-lt"/>
                <a:ea typeface="+mn-ea"/>
                <a:cs typeface="+mn-cs"/>
              </a:rPr>
              <a:t>ελέτης</a:t>
            </a:r>
            <a:r>
              <a:rPr lang="el-G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a:p>
            <a:r>
              <a:rPr lang="en-US" dirty="0"/>
              <a:t> New knowledge</a:t>
            </a:r>
          </a:p>
          <a:p>
            <a:r>
              <a:rPr lang="en-US" dirty="0"/>
              <a:t>Interdisciplinary scientific research</a:t>
            </a:r>
          </a:p>
          <a:p>
            <a:r>
              <a:rPr lang="en-US" dirty="0"/>
              <a:t>Networking</a:t>
            </a:r>
          </a:p>
          <a:p>
            <a:r>
              <a:rPr lang="en-US" dirty="0"/>
              <a:t>Capacity building</a:t>
            </a:r>
          </a:p>
          <a:p>
            <a:r>
              <a:rPr lang="en-US" dirty="0"/>
              <a:t>Develop</a:t>
            </a:r>
          </a:p>
          <a:p>
            <a:r>
              <a:rPr lang="en-US" dirty="0"/>
              <a:t> Promote and Infuse</a:t>
            </a:r>
            <a:r>
              <a:rPr lang="en-US" baseline="0" dirty="0"/>
              <a:t> </a:t>
            </a:r>
            <a:r>
              <a:rPr lang="en-US" dirty="0"/>
              <a:t>sound practices for IWRM around the Mediterranean region, the Balkan and elsewhere</a:t>
            </a:r>
          </a:p>
          <a:p>
            <a:endParaRPr lang="el-GR" dirty="0"/>
          </a:p>
        </p:txBody>
      </p:sp>
      <p:sp>
        <p:nvSpPr>
          <p:cNvPr id="4" name="Slide Number Placeholder 3"/>
          <p:cNvSpPr>
            <a:spLocks noGrp="1"/>
          </p:cNvSpPr>
          <p:nvPr>
            <p:ph type="sldNum" sz="quarter" idx="10"/>
          </p:nvPr>
        </p:nvSpPr>
        <p:spPr/>
        <p:txBody>
          <a:bodyPr/>
          <a:lstStyle/>
          <a:p>
            <a:fld id="{14790BA6-CE62-48D5-8DE5-73D6FC8CD95E}" type="slidenum">
              <a:rPr lang="en-IN" smtClean="0"/>
              <a:pPr/>
              <a:t>40</a:t>
            </a:fld>
            <a:endParaRPr lang="en-IN"/>
          </a:p>
        </p:txBody>
      </p:sp>
    </p:spTree>
    <p:extLst>
      <p:ext uri="{BB962C8B-B14F-4D97-AF65-F5344CB8AC3E}">
        <p14:creationId xmlns:p14="http://schemas.microsoft.com/office/powerpoint/2010/main" xmlns="" val="398281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12045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66928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361219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213748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140560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249909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151503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26035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358929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27647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D1A341-8D6D-4B9A-8A60-316082DFD1F7}" type="datetimeFigureOut">
              <a:rPr lang="en-IN" smtClean="0"/>
              <a:pPr/>
              <a:t>01-11-2019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76069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1A341-8D6D-4B9A-8A60-316082DFD1F7}" type="datetimeFigureOut">
              <a:rPr lang="en-IN" smtClean="0"/>
              <a:pPr/>
              <a:t>01-11-2019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4F530-C6D8-44DD-917B-DFBE2B9CA7F9}" type="slidenum">
              <a:rPr lang="en-IN" smtClean="0"/>
              <a:pPr/>
              <a:t>‹#›</a:t>
            </a:fld>
            <a:endParaRPr lang="en-IN"/>
          </a:p>
        </p:txBody>
      </p:sp>
    </p:spTree>
    <p:extLst>
      <p:ext uri="{BB962C8B-B14F-4D97-AF65-F5344CB8AC3E}">
        <p14:creationId xmlns:p14="http://schemas.microsoft.com/office/powerpoint/2010/main" xmlns="" val="397177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en.unesco.org/themes/water-security/centres"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notesSlide" Target="../notesSlides/notesSlide1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0.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5.png"/><Relationship Id="rId4" Type="http://schemas.openxmlformats.org/officeDocument/2006/relationships/diagramData" Target="../diagrams/data1.xml"/><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9.png"/><Relationship Id="rId5" Type="http://schemas.microsoft.com/office/2007/relationships/hdphoto" Target="../media/hdphoto3.wdp"/><Relationship Id="rId10" Type="http://schemas.openxmlformats.org/officeDocument/2006/relationships/hyperlink" Target="http://tytp.civil.auth.gr/" TargetMode="External"/><Relationship Id="rId4" Type="http://schemas.openxmlformats.org/officeDocument/2006/relationships/image" Target="../media/image76.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User_Geschwister\Downloads\Auth.gif"/>
          <p:cNvPicPr>
            <a:picLocks noChangeAspect="1" noChangeArrowheads="1"/>
          </p:cNvPicPr>
          <p:nvPr/>
        </p:nvPicPr>
        <p:blipFill>
          <a:blip r:embed="rId3" cstate="print">
            <a:lum bright="70000" contrast="-70000"/>
            <a:extLst>
              <a:ext uri="{BEBA8EAE-BF5A-486C-A8C5-ECC9F3942E4B}">
                <a14:imgProps xmlns:a14="http://schemas.microsoft.com/office/drawing/2010/main" xmlns="">
                  <a14:imgLayer r:embed="rId4">
                    <a14:imgEffect>
                      <a14:artisticBlur/>
                    </a14:imgEffect>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9729616" y="-1159541"/>
            <a:ext cx="4219556" cy="4071502"/>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175375" y="327663"/>
            <a:ext cx="5664019" cy="646331"/>
          </a:xfrm>
          <a:prstGeom prst="rect">
            <a:avLst/>
          </a:prstGeom>
        </p:spPr>
        <p:txBody>
          <a:bodyPr wrap="square">
            <a:spAutoFit/>
          </a:bodyPr>
          <a:lstStyle/>
          <a:p>
            <a:pPr algn="r"/>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ARISTOTLE UNIVERSITY OF </a:t>
            </a:r>
            <a:r>
              <a:rPr lang="en-US" sz="1200" spc="300" dirty="0" smtClean="0">
                <a:latin typeface="Open Sans Light" panose="020B0306030504020204" pitchFamily="34" charset="0"/>
                <a:ea typeface="Open Sans Light" panose="020B0306030504020204" pitchFamily="34" charset="0"/>
                <a:cs typeface="Open Sans Light" panose="020B0306030504020204" pitchFamily="34" charset="0"/>
              </a:rPr>
              <a:t>THESSALONIKI</a:t>
            </a:r>
            <a:endParaRPr lang="el-GR" sz="1200" spc="300" dirty="0">
              <a:latin typeface="Open Sans Light" panose="020B0306030504020204" pitchFamily="34" charset="0"/>
              <a:ea typeface="Open Sans Light" panose="020B0306030504020204" pitchFamily="34" charset="0"/>
              <a:cs typeface="Open Sans Light" panose="020B0306030504020204" pitchFamily="34" charset="0"/>
            </a:endParaRPr>
          </a:p>
          <a:p>
            <a:pPr algn="r"/>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SCHOOL OF CIVIL ENGINEERING</a:t>
            </a:r>
            <a:endParaRPr lang="el-GR" sz="1200" spc="300" dirty="0">
              <a:latin typeface="Open Sans Light" panose="020B0306030504020204" pitchFamily="34" charset="0"/>
              <a:ea typeface="Open Sans Light" panose="020B0306030504020204" pitchFamily="34" charset="0"/>
              <a:cs typeface="Open Sans Light" panose="020B0306030504020204" pitchFamily="34" charset="0"/>
            </a:endParaRPr>
          </a:p>
          <a:p>
            <a:pPr algn="r"/>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OCTOBER 2019</a:t>
            </a:r>
            <a:endParaRPr lang="en-IN" sz="1200" spc="3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p:cNvSpPr/>
          <p:nvPr/>
        </p:nvSpPr>
        <p:spPr>
          <a:xfrm>
            <a:off x="127854" y="327663"/>
            <a:ext cx="5663345" cy="984885"/>
          </a:xfrm>
          <a:prstGeom prst="rect">
            <a:avLst/>
          </a:prstGeom>
        </p:spPr>
        <p:txBody>
          <a:bodyPr wrap="square">
            <a:spAutoFit/>
          </a:bodyPr>
          <a:lstStyle/>
          <a:p>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Dr. Elpida KOLOKYTHA, Assoc. Prof. </a:t>
            </a:r>
            <a:endParaRPr lang="en-US" sz="1200" spc="300" dirty="0" smtClean="0">
              <a:latin typeface="Open Sans Light" panose="020B0306030504020204" pitchFamily="34" charset="0"/>
              <a:ea typeface="Open Sans Light" panose="020B0306030504020204" pitchFamily="34" charset="0"/>
              <a:cs typeface="Open Sans Light" panose="020B0306030504020204" pitchFamily="34" charset="0"/>
            </a:endParaRPr>
          </a:p>
          <a:p>
            <a:r>
              <a:rPr lang="en-US" sz="1200" spc="300" dirty="0" smtClean="0">
                <a:latin typeface="Open Sans Light" panose="020B0306030504020204" pitchFamily="34" charset="0"/>
                <a:ea typeface="Open Sans Light" panose="020B0306030504020204" pitchFamily="34" charset="0"/>
                <a:cs typeface="Open Sans Light" panose="020B0306030504020204" pitchFamily="34" charset="0"/>
              </a:rPr>
              <a:t>Aristotle </a:t>
            </a:r>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University of </a:t>
            </a:r>
            <a:r>
              <a:rPr lang="en-US" sz="1200" spc="300" dirty="0" smtClean="0">
                <a:latin typeface="Open Sans Light" panose="020B0306030504020204" pitchFamily="34" charset="0"/>
                <a:ea typeface="Open Sans Light" panose="020B0306030504020204" pitchFamily="34" charset="0"/>
                <a:cs typeface="Open Sans Light" panose="020B0306030504020204" pitchFamily="34" charset="0"/>
              </a:rPr>
              <a:t>Thessaloniki</a:t>
            </a:r>
            <a:endParaRPr lang="en-US" sz="1200" spc="3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200" spc="300" dirty="0">
                <a:latin typeface="Open Sans Light" panose="020B0306030504020204" pitchFamily="34" charset="0"/>
                <a:ea typeface="Open Sans Light" panose="020B0306030504020204" pitchFamily="34" charset="0"/>
                <a:cs typeface="Open Sans Light" panose="020B0306030504020204" pitchFamily="34" charset="0"/>
              </a:rPr>
              <a:t>Director of the Division of Hydraulic and Environmental Engineering</a:t>
            </a:r>
          </a:p>
          <a:p>
            <a:endParaRPr lang="en-IN" sz="1000" spc="3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170" name="Picture 2" descr="Î£ÏÎµÏÎ¹ÎºÎ® ÎµÎ¹ÎºÏÎ½Î±"/>
          <p:cNvPicPr>
            <a:picLocks noChangeAspect="1" noChangeArrowheads="1" noCrop="1"/>
          </p:cNvPicPr>
          <p:nvPr/>
        </p:nvPicPr>
        <p:blipFill>
          <a:blip r:embed="rId5" cstate="print">
            <a:biLevel thresh="50000"/>
            <a:extLst>
              <a:ext uri="{28A0092B-C50C-407E-A947-70E740481C1C}">
                <a14:useLocalDpi xmlns:a14="http://schemas.microsoft.com/office/drawing/2010/main" xmlns="" val="0"/>
              </a:ext>
            </a:extLst>
          </a:blip>
          <a:srcRect/>
          <a:stretch>
            <a:fillRect/>
          </a:stretch>
        </p:blipFill>
        <p:spPr bwMode="auto">
          <a:xfrm>
            <a:off x="5888028" y="5214193"/>
            <a:ext cx="1877550" cy="159973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27854" y="5244193"/>
            <a:ext cx="12064145" cy="1446550"/>
          </a:xfrm>
          <a:prstGeom prst="rect">
            <a:avLst/>
          </a:prstGeom>
          <a:noFill/>
        </p:spPr>
        <p:txBody>
          <a:bodyPr wrap="square" rtlCol="0">
            <a:spAutoFit/>
          </a:bodyPr>
          <a:lstStyle/>
          <a:p>
            <a:r>
              <a:rPr lang="en-US" sz="4400" b="1" spc="600" dirty="0">
                <a:latin typeface="Arial" pitchFamily="34" charset="0"/>
                <a:ea typeface="Open Sans Extrabold" panose="020B0906030804020204" pitchFamily="34" charset="0"/>
                <a:cs typeface="Arial" pitchFamily="34" charset="0"/>
              </a:rPr>
              <a:t>DIVISION OF HYDRAULICS AND ENVIRONMENTAL ENGINEERING</a:t>
            </a:r>
          </a:p>
        </p:txBody>
      </p:sp>
      <p:pic>
        <p:nvPicPr>
          <p:cNvPr id="2" name="Εικόνα 1">
            <a:extLst>
              <a:ext uri="{FF2B5EF4-FFF2-40B4-BE49-F238E27FC236}">
                <a16:creationId xmlns:a16="http://schemas.microsoft.com/office/drawing/2014/main" xmlns="" id="{ECC009E7-A9E1-4EAB-A45F-757948CAC953}"/>
              </a:ext>
            </a:extLst>
          </p:cNvPr>
          <p:cNvPicPr>
            <a:picLocks noChangeAspect="1"/>
          </p:cNvPicPr>
          <p:nvPr/>
        </p:nvPicPr>
        <p:blipFill>
          <a:blip r:embed="rId6" cstate="print"/>
          <a:stretch>
            <a:fillRect/>
          </a:stretch>
        </p:blipFill>
        <p:spPr>
          <a:xfrm>
            <a:off x="5154086" y="1386329"/>
            <a:ext cx="2863946" cy="3827864"/>
          </a:xfrm>
          <a:prstGeom prst="rect">
            <a:avLst/>
          </a:prstGeom>
        </p:spPr>
      </p:pic>
      <p:pic>
        <p:nvPicPr>
          <p:cNvPr id="8" name="Picture 7" descr="download.jp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90500" y="2127251"/>
            <a:ext cx="4601714" cy="2222500"/>
          </a:xfrm>
          <a:prstGeom prst="rect">
            <a:avLst/>
          </a:prstGeom>
        </p:spPr>
      </p:pic>
      <p:pic>
        <p:nvPicPr>
          <p:cNvPr id="9" name="Picture 8" descr="Ariston_men_hydor_3-1.jp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236133" y="1793875"/>
            <a:ext cx="3749492" cy="2812120"/>
          </a:xfrm>
          <a:prstGeom prst="rect">
            <a:avLst/>
          </a:prstGeom>
        </p:spPr>
      </p:pic>
      <p:sp>
        <p:nvSpPr>
          <p:cNvPr id="3" name="TextBox 2"/>
          <p:cNvSpPr txBox="1"/>
          <p:nvPr/>
        </p:nvSpPr>
        <p:spPr>
          <a:xfrm>
            <a:off x="3016250" y="4413250"/>
            <a:ext cx="1317625" cy="369332"/>
          </a:xfrm>
          <a:prstGeom prst="rect">
            <a:avLst/>
          </a:prstGeom>
          <a:noFill/>
        </p:spPr>
        <p:txBody>
          <a:bodyPr wrap="square" rtlCol="0">
            <a:spAutoFit/>
          </a:bodyPr>
          <a:lstStyle/>
          <a:p>
            <a:r>
              <a:rPr lang="en-US" dirty="0" smtClean="0"/>
              <a:t>BATH, UK</a:t>
            </a:r>
            <a:endParaRPr lang="en-US" dirty="0"/>
          </a:p>
        </p:txBody>
      </p:sp>
      <p:sp>
        <p:nvSpPr>
          <p:cNvPr id="11" name="TextBox 10"/>
          <p:cNvSpPr txBox="1"/>
          <p:nvPr/>
        </p:nvSpPr>
        <p:spPr>
          <a:xfrm>
            <a:off x="10502900" y="4645025"/>
            <a:ext cx="1317625" cy="369332"/>
          </a:xfrm>
          <a:prstGeom prst="rect">
            <a:avLst/>
          </a:prstGeom>
          <a:noFill/>
        </p:spPr>
        <p:txBody>
          <a:bodyPr wrap="square" rtlCol="0">
            <a:spAutoFit/>
          </a:bodyPr>
          <a:lstStyle/>
          <a:p>
            <a:r>
              <a:rPr lang="en-US" dirty="0" smtClean="0"/>
              <a:t>BATH, UK</a:t>
            </a:r>
            <a:endParaRPr lang="en-US" dirty="0"/>
          </a:p>
        </p:txBody>
      </p:sp>
    </p:spTree>
    <p:extLst>
      <p:ext uri="{BB962C8B-B14F-4D97-AF65-F5344CB8AC3E}">
        <p14:creationId xmlns:p14="http://schemas.microsoft.com/office/powerpoint/2010/main" xmlns="" val="1737883642"/>
      </p:ext>
    </p:extLst>
  </p:cSld>
  <p:clrMapOvr>
    <a:masterClrMapping/>
  </p:clrMapOvr>
  <mc:AlternateContent xmlns:mc="http://schemas.openxmlformats.org/markup-compatibility/2006">
    <mc:Choice xmlns:p14="http://schemas.microsoft.com/office/powerpoint/2010/main" xmlns="" Requires="p14">
      <p:transition spd="slow" p14:dur="275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FLUID MECHANICS</a:t>
            </a:r>
            <a:endParaRPr lang="en-US" b="1" dirty="0"/>
          </a:p>
        </p:txBody>
      </p:sp>
      <p:sp>
        <p:nvSpPr>
          <p:cNvPr id="3" name="Content Placeholder 2"/>
          <p:cNvSpPr>
            <a:spLocks noGrp="1"/>
          </p:cNvSpPr>
          <p:nvPr>
            <p:ph idx="1"/>
          </p:nvPr>
        </p:nvSpPr>
        <p:spPr/>
        <p:txBody>
          <a:bodyPr>
            <a:normAutofit fontScale="62500" lnSpcReduction="20000"/>
          </a:bodyPr>
          <a:lstStyle/>
          <a:p>
            <a:r>
              <a:rPr lang="en-US" dirty="0"/>
              <a:t>Basic principles. Continuum concept. Basic fluid properties. Viscosity.</a:t>
            </a:r>
          </a:p>
          <a:p>
            <a:r>
              <a:rPr lang="en-US" dirty="0"/>
              <a:t>Forces on fluids. Fluid statics. General equations. Pressure measurement. Forces on surfaces. Buoyancy. Stability.</a:t>
            </a:r>
          </a:p>
          <a:p>
            <a:r>
              <a:rPr lang="en-US" dirty="0"/>
              <a:t>Equation of fluid motion along a streamline. Bernoulli equation. Applications.</a:t>
            </a:r>
          </a:p>
          <a:p>
            <a:r>
              <a:rPr lang="en-US" dirty="0"/>
              <a:t>Kinematics of fluids. Velocity and acceleration field. Streamlines, particle paths. System and control volume. Reynolds transport theorem.</a:t>
            </a:r>
          </a:p>
          <a:p>
            <a:r>
              <a:rPr lang="en-US" dirty="0"/>
              <a:t>Application of the transport theorem. Equations of mass, momentum and energy. Applications.</a:t>
            </a:r>
          </a:p>
          <a:p>
            <a:r>
              <a:rPr lang="en-US" dirty="0"/>
              <a:t>Differential analysis of flow. Differential equations. Continuity equation. </a:t>
            </a:r>
            <a:r>
              <a:rPr lang="en-US" dirty="0" err="1"/>
              <a:t>Navier</a:t>
            </a:r>
            <a:r>
              <a:rPr lang="en-US" dirty="0"/>
              <a:t>-Stokes equations. Euler equation. Stream function and velocity potential.</a:t>
            </a:r>
          </a:p>
          <a:p>
            <a:r>
              <a:rPr lang="en-US" dirty="0"/>
              <a:t>Laminar and turbulent flow. Reynolds experiment. Characteristics of turbulence. Equations of turbulent flows. Models of turbulence. One-dimensional flows of real fluids. Head losses. Laminar and turbulent flow in pipes.</a:t>
            </a:r>
          </a:p>
          <a:p>
            <a:r>
              <a:rPr lang="en-US" dirty="0"/>
              <a:t>The boundary layer.</a:t>
            </a:r>
          </a:p>
          <a:p>
            <a:r>
              <a:rPr lang="en-US" dirty="0"/>
              <a:t>Keywords</a:t>
            </a:r>
          </a:p>
          <a:p>
            <a:r>
              <a:rPr lang="en-US" dirty="0"/>
              <a:t>Fluids, Mechanics, Fluids at rest, Kinematics, Dynamics, Laminar flow, Turbulent flow</a:t>
            </a:r>
          </a:p>
        </p:txBody>
      </p:sp>
    </p:spTree>
    <p:extLst>
      <p:ext uri="{BB962C8B-B14F-4D97-AF65-F5344CB8AC3E}">
        <p14:creationId xmlns:p14="http://schemas.microsoft.com/office/powerpoint/2010/main" xmlns="" val="2671424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HYDRAULICS</a:t>
            </a:r>
            <a:endParaRPr lang="en-US" b="1" dirty="0"/>
          </a:p>
        </p:txBody>
      </p:sp>
      <p:sp>
        <p:nvSpPr>
          <p:cNvPr id="3" name="Content Placeholder 2"/>
          <p:cNvSpPr>
            <a:spLocks noGrp="1"/>
          </p:cNvSpPr>
          <p:nvPr>
            <p:ph idx="1"/>
          </p:nvPr>
        </p:nvSpPr>
        <p:spPr>
          <a:xfrm>
            <a:off x="822325" y="1428750"/>
            <a:ext cx="10515600" cy="4351338"/>
          </a:xfrm>
        </p:spPr>
        <p:txBody>
          <a:bodyPr>
            <a:noAutofit/>
          </a:bodyPr>
          <a:lstStyle/>
          <a:p>
            <a:r>
              <a:rPr lang="en-US" sz="1600" dirty="0"/>
              <a:t>Course Content (Syllabus)</a:t>
            </a:r>
          </a:p>
          <a:p>
            <a:r>
              <a:rPr lang="en-US" sz="1600" dirty="0"/>
              <a:t>A. Steady flow in pipes: General Equations. Hydraulic Head. Energy equation.</a:t>
            </a:r>
          </a:p>
          <a:p>
            <a:r>
              <a:rPr lang="en-US" sz="1600" dirty="0"/>
              <a:t>Head losses. Friction losses. Moody diagram. Local Losses. Energy and </a:t>
            </a:r>
            <a:r>
              <a:rPr lang="en-US" sz="1600" dirty="0" err="1"/>
              <a:t>piezometric</a:t>
            </a:r>
            <a:r>
              <a:rPr lang="en-US" sz="1600" dirty="0"/>
              <a:t> line. Pipes in series and in parallel. Equivalent pipe. Pipes with a common junction. Water networks. Hydraulic computation of branched and looped networks. Pumps and pumping stations. Pump characteristics. Characteristic curves. Selection of pumps. Pumps in series and in parallel. Cavitation. Siphons.</a:t>
            </a:r>
          </a:p>
          <a:p>
            <a:endParaRPr lang="en-US" sz="1600" dirty="0"/>
          </a:p>
          <a:p>
            <a:r>
              <a:rPr lang="en-US" sz="1600" dirty="0"/>
              <a:t>B. Steady state free surface flow: Flow characteristics. Uniform flow. Definitions and equations. Cross-sections of composite shape. Best hydraulic cross-section.. Specific and total energy. Specific force. Critical depth. Calculation of critical depth. Control cross-sections. Flow over a step and through. Hydraulic jump and its features. Hydraulic jump on horizontal channel. Location of hydraulic jump. Gradually varied flow. General features. Profile classification. Flow calculations. Spillways.</a:t>
            </a:r>
          </a:p>
          <a:p>
            <a:endParaRPr lang="en-US" sz="1600" dirty="0"/>
          </a:p>
          <a:p>
            <a:r>
              <a:rPr lang="en-US" sz="1600" dirty="0"/>
              <a:t>C. Flow in alluvial channels: Sediment load, sediment erosion, deposition and transport in alluvial channels. Initiation of motion. Bed load, suspended load and total load. Mathematical and physical models.</a:t>
            </a:r>
          </a:p>
          <a:p>
            <a:r>
              <a:rPr lang="en-US" sz="1600" dirty="0"/>
              <a:t>Keywords</a:t>
            </a:r>
          </a:p>
          <a:p>
            <a:r>
              <a:rPr lang="en-US" sz="1600" dirty="0"/>
              <a:t>pipe flow, pumps, head losses, free surface flow, critical flow, hydraulic jump, non-uniform flow</a:t>
            </a:r>
          </a:p>
        </p:txBody>
      </p:sp>
    </p:spTree>
    <p:extLst>
      <p:ext uri="{BB962C8B-B14F-4D97-AF65-F5344CB8AC3E}">
        <p14:creationId xmlns:p14="http://schemas.microsoft.com/office/powerpoint/2010/main" xmlns="" val="1481989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HYDRAULICS AND HYDROLOGY</a:t>
            </a:r>
            <a:endParaRPr lang="en-US" dirty="0"/>
          </a:p>
        </p:txBody>
      </p:sp>
      <p:sp>
        <p:nvSpPr>
          <p:cNvPr id="3" name="Content Placeholder 2"/>
          <p:cNvSpPr>
            <a:spLocks noGrp="1"/>
          </p:cNvSpPr>
          <p:nvPr>
            <p:ph idx="1"/>
          </p:nvPr>
        </p:nvSpPr>
        <p:spPr/>
        <p:txBody>
          <a:bodyPr>
            <a:normAutofit fontScale="85000" lnSpcReduction="10000"/>
          </a:bodyPr>
          <a:lstStyle/>
          <a:p>
            <a:r>
              <a:rPr lang="en-US" dirty="0"/>
              <a:t>Course Content (Syllabus)</a:t>
            </a:r>
          </a:p>
          <a:p>
            <a:r>
              <a:rPr lang="en-US" dirty="0"/>
              <a:t>Soil characteristics. Darcy law. Continuity equation. The mathematical model of groundwater flows. Types of boundaries and boundary conditions. Numerical solution of the mathematical model: Method of finite differences. Confined and free surface flows towards ditches and wells. Systems of wells. Method of images. Seepage force and the effect of piping. Anisotropic and inhomogeneous flow fields. Analogue and physical models.</a:t>
            </a:r>
          </a:p>
          <a:p>
            <a:r>
              <a:rPr lang="en-US" dirty="0"/>
              <a:t>Hydrologic cycle. Hydrologic balances. Measurements and analysis of rainfall and stream discharges. Estimation of hydrologic data for engineering works. Prevision of floods and droughts. Simulation of watersheds.</a:t>
            </a:r>
          </a:p>
          <a:p>
            <a:r>
              <a:rPr lang="en-US" dirty="0"/>
              <a:t>Keywords</a:t>
            </a:r>
          </a:p>
          <a:p>
            <a:r>
              <a:rPr lang="en-US" dirty="0" smtClean="0"/>
              <a:t>Groundwater Hydraulics, Hydrology,  Water Resources</a:t>
            </a:r>
            <a:endParaRPr lang="en-US" dirty="0"/>
          </a:p>
        </p:txBody>
      </p:sp>
    </p:spTree>
    <p:extLst>
      <p:ext uri="{BB962C8B-B14F-4D97-AF65-F5344CB8AC3E}">
        <p14:creationId xmlns:p14="http://schemas.microsoft.com/office/powerpoint/2010/main" xmlns="" val="1990710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WATER SUPPLY AND SEWAGE SYSTEMS</a:t>
            </a:r>
            <a:endParaRPr lang="en-US" b="1" dirty="0"/>
          </a:p>
        </p:txBody>
      </p:sp>
      <p:sp>
        <p:nvSpPr>
          <p:cNvPr id="3" name="Content Placeholder 2"/>
          <p:cNvSpPr>
            <a:spLocks noGrp="1"/>
          </p:cNvSpPr>
          <p:nvPr>
            <p:ph idx="1"/>
          </p:nvPr>
        </p:nvSpPr>
        <p:spPr/>
        <p:txBody>
          <a:bodyPr>
            <a:normAutofit fontScale="70000" lnSpcReduction="20000"/>
          </a:bodyPr>
          <a:lstStyle/>
          <a:p>
            <a:r>
              <a:rPr lang="en-US" dirty="0"/>
              <a:t>Course Content (Syllabus)</a:t>
            </a:r>
          </a:p>
          <a:p>
            <a:r>
              <a:rPr lang="en-US" dirty="0"/>
              <a:t>Water supply systems: Historic review of </a:t>
            </a:r>
            <a:r>
              <a:rPr lang="en-US" dirty="0" err="1"/>
              <a:t>wss</a:t>
            </a:r>
            <a:r>
              <a:rPr lang="en-US" dirty="0"/>
              <a:t>. Public water demand. Drinking water quality and quantity measurements. Sources and pumping wells. Aquifer recharge. Storage reservoirs. Pumping stations and pressure pipes. Design of water supply networks. Water transfer mains and distribution networks. Branched and Looped networks. Selection of pipe diameter and material. Construction and fitting of pipes (depth, slopes).</a:t>
            </a:r>
          </a:p>
          <a:p>
            <a:r>
              <a:rPr lang="en-US" dirty="0"/>
              <a:t>Sewerage systems: Historic review of sewerage systems. Quantity and quality of waste water (residential, industrial, runoff). Design of separate and combined networks. Water inflows. Rainfall measurements. Estimation of runoff coefficients. Hydraulic calculations. Filling pipe limits and minimum diameter limits. Pipe material and construction. Installation instructions. Fitting of pipes (depth, slopes). Runoff manholes. Sewerage manholes. Rain water reservoirs and overflow constructions. Intersection, inflow and outflow works. Sewerage pumping.</a:t>
            </a:r>
          </a:p>
          <a:p>
            <a:r>
              <a:rPr lang="en-US" dirty="0"/>
              <a:t>Keywords</a:t>
            </a:r>
          </a:p>
          <a:p>
            <a:r>
              <a:rPr lang="en-US" dirty="0"/>
              <a:t>Water supply, Sewerage, Design, Analysis, Distribution Networks, </a:t>
            </a:r>
            <a:r>
              <a:rPr lang="en-US" dirty="0" smtClean="0"/>
              <a:t>Engineering </a:t>
            </a:r>
            <a:r>
              <a:rPr lang="en-US" dirty="0"/>
              <a:t>works</a:t>
            </a:r>
          </a:p>
        </p:txBody>
      </p:sp>
    </p:spTree>
    <p:extLst>
      <p:ext uri="{BB962C8B-B14F-4D97-AF65-F5344CB8AC3E}">
        <p14:creationId xmlns:p14="http://schemas.microsoft.com/office/powerpoint/2010/main" xmlns="" val="2476747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ENVIRONMENTAL ENGINEERING</a:t>
            </a:r>
            <a:endParaRPr lang="en-US" b="1" dirty="0"/>
          </a:p>
        </p:txBody>
      </p:sp>
      <p:sp>
        <p:nvSpPr>
          <p:cNvPr id="3" name="Content Placeholder 2"/>
          <p:cNvSpPr>
            <a:spLocks noGrp="1"/>
          </p:cNvSpPr>
          <p:nvPr>
            <p:ph idx="1"/>
          </p:nvPr>
        </p:nvSpPr>
        <p:spPr/>
        <p:txBody>
          <a:bodyPr/>
          <a:lstStyle/>
          <a:p>
            <a:r>
              <a:rPr lang="en-US" dirty="0"/>
              <a:t>Course Content (Syllabus)</a:t>
            </a:r>
          </a:p>
          <a:p>
            <a:r>
              <a:rPr lang="en-US" dirty="0"/>
              <a:t>Introduction to urban wastewater treatment. Environmental biochemistry and biotechnology. Physical, chemical and biological characteristics of urban sewage. Mechanical treatment (screens, grit chambers, sedimentation basins). Biological treatment (activated sludge bioreactors, trickling filters, rotating disc contactors). Natural systems for sewage treatment. Chemical treatment. Disinfection and disposal. Sewage sludge treatment (thickening, stabilization and dewatering).</a:t>
            </a:r>
          </a:p>
        </p:txBody>
      </p:sp>
    </p:spTree>
    <p:extLst>
      <p:ext uri="{BB962C8B-B14F-4D97-AF65-F5344CB8AC3E}">
        <p14:creationId xmlns:p14="http://schemas.microsoft.com/office/powerpoint/2010/main" xmlns="" val="1669625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COASTAL AND HARBOUR ENGINEERING</a:t>
            </a:r>
            <a:endParaRPr lang="en-US" b="1" dirty="0"/>
          </a:p>
        </p:txBody>
      </p:sp>
      <p:sp>
        <p:nvSpPr>
          <p:cNvPr id="3" name="Content Placeholder 2"/>
          <p:cNvSpPr>
            <a:spLocks noGrp="1"/>
          </p:cNvSpPr>
          <p:nvPr>
            <p:ph idx="1"/>
          </p:nvPr>
        </p:nvSpPr>
        <p:spPr/>
        <p:txBody>
          <a:bodyPr>
            <a:normAutofit fontScale="77500" lnSpcReduction="20000"/>
          </a:bodyPr>
          <a:lstStyle/>
          <a:p>
            <a:r>
              <a:rPr lang="en-US" dirty="0"/>
              <a:t>Course Content (Syllabus)</a:t>
            </a:r>
          </a:p>
          <a:p>
            <a:pPr algn="just"/>
            <a:r>
              <a:rPr lang="en-US" dirty="0"/>
              <a:t>First order theory for monochromatic gravity waves. Wave propagation in coastal areas (shoaling, refraction, diffraction, breaking, </a:t>
            </a:r>
            <a:r>
              <a:rPr lang="en-US" dirty="0" err="1"/>
              <a:t>runup</a:t>
            </a:r>
            <a:r>
              <a:rPr lang="en-US" dirty="0"/>
              <a:t>). Generation and evolution of wind generated sea waves. Statistical analysis of random waves and energy spectra. Models for wave forecasting. Coastal circulation, currents (tidal, wind-generated, wave-generated, density currents) and mathematical models for coastal circulation. Types of coastal and </a:t>
            </a:r>
            <a:r>
              <a:rPr lang="en-US" dirty="0" err="1"/>
              <a:t>harbour</a:t>
            </a:r>
            <a:r>
              <a:rPr lang="en-US" dirty="0"/>
              <a:t> structures. Functional requirements and construction methods. Hydrodynamic loads on piles and on large bodies. Hydrodynamic loads, stability and dimensioning of pipelines, vertical walls and rubble mound slopes. Coastal sediment transport and annual balance of littoral transport. Coastal morphological response resulting from the construction of coastal structures. Coastal protection structures.</a:t>
            </a:r>
          </a:p>
          <a:p>
            <a:r>
              <a:rPr lang="en-US" dirty="0"/>
              <a:t>Keywords</a:t>
            </a:r>
          </a:p>
          <a:p>
            <a:r>
              <a:rPr lang="en-US" dirty="0"/>
              <a:t>Water wave mechanics, Waves in coastal areas, Wave forecasting, Coastal circulation, Hydrodynamic loads on coastal </a:t>
            </a:r>
            <a:r>
              <a:rPr lang="en-US" dirty="0" smtClean="0"/>
              <a:t>structures</a:t>
            </a:r>
            <a:r>
              <a:rPr lang="en-US" dirty="0"/>
              <a:t>, Coastal engineering, Coastal sediment transport</a:t>
            </a:r>
          </a:p>
        </p:txBody>
      </p:sp>
    </p:spTree>
    <p:extLst>
      <p:ext uri="{BB962C8B-B14F-4D97-AF65-F5344CB8AC3E}">
        <p14:creationId xmlns:p14="http://schemas.microsoft.com/office/powerpoint/2010/main" xmlns="" val="2299538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1628801"/>
            <a:ext cx="8208912" cy="4007250"/>
          </a:xfrm>
          <a:prstGeom prst="rect">
            <a:avLst/>
          </a:prstGeom>
        </p:spPr>
        <p:txBody>
          <a:bodyPr wrap="square">
            <a:spAutoFit/>
          </a:bodyPr>
          <a:lstStyle/>
          <a:p>
            <a:pPr>
              <a:spcBef>
                <a:spcPct val="20000"/>
              </a:spcBef>
              <a:buClr>
                <a:srgbClr val="0BD0D9"/>
              </a:buClr>
              <a:buSzPct val="95000"/>
            </a:pPr>
            <a:r>
              <a:rPr lang="x-none" sz="2400" b="1" i="1" smtClean="0">
                <a:solidFill>
                  <a:schemeClr val="tx2"/>
                </a:solidFill>
                <a:latin typeface="Calibri" pitchFamily="34" charset="0"/>
              </a:rPr>
              <a:t>Man</a:t>
            </a:r>
            <a:r>
              <a:rPr lang="sr-Latn-RS" sz="2400" b="1" i="1" smtClean="0">
                <a:solidFill>
                  <a:schemeClr val="tx2"/>
                </a:solidFill>
                <a:latin typeface="Calibri" pitchFamily="34" charset="0"/>
              </a:rPr>
              <a:t>d</a:t>
            </a:r>
            <a:r>
              <a:rPr lang="x-none" sz="2400" b="1" i="1" smtClean="0">
                <a:solidFill>
                  <a:schemeClr val="tx2"/>
                </a:solidFill>
                <a:latin typeface="Calibri" pitchFamily="34" charset="0"/>
              </a:rPr>
              <a:t>atory </a:t>
            </a:r>
            <a:r>
              <a:rPr lang="x-none" sz="2400" b="1" i="1" dirty="0" smtClean="0">
                <a:solidFill>
                  <a:schemeClr val="tx2"/>
                </a:solidFill>
                <a:latin typeface="Calibri" pitchFamily="34" charset="0"/>
              </a:rPr>
              <a:t>courses for students who have chosen the DHEE</a:t>
            </a:r>
            <a:endParaRPr lang="en-US" sz="2400" b="1" i="1" dirty="0">
              <a:solidFill>
                <a:schemeClr val="tx2"/>
              </a:solidFill>
              <a:latin typeface="Calibri" pitchFamily="34" charset="0"/>
            </a:endParaRPr>
          </a:p>
          <a:p>
            <a:pPr>
              <a:spcBef>
                <a:spcPct val="20000"/>
              </a:spcBef>
              <a:buClr>
                <a:srgbClr val="0BD0D9"/>
              </a:buClr>
              <a:buSzPct val="95000"/>
            </a:pP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l-GR" sz="2400" dirty="0" smtClean="0">
                <a:solidFill>
                  <a:schemeClr val="tx2"/>
                </a:solidFill>
                <a:latin typeface="Calibri" pitchFamily="34" charset="0"/>
              </a:rPr>
              <a:t>Environmental Impact assessment</a:t>
            </a: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l-GR" sz="2400" dirty="0" smtClean="0">
                <a:solidFill>
                  <a:schemeClr val="tx2"/>
                </a:solidFill>
                <a:latin typeface="Calibri" pitchFamily="34" charset="0"/>
              </a:rPr>
              <a:t>Engineering hydrology</a:t>
            </a: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l-GR" sz="2400" dirty="0" smtClean="0">
                <a:solidFill>
                  <a:schemeClr val="tx2"/>
                </a:solidFill>
                <a:latin typeface="Calibri" pitchFamily="34" charset="0"/>
              </a:rPr>
              <a:t>Design </a:t>
            </a:r>
            <a:r>
              <a:rPr lang="en-US" sz="2400" dirty="0" smtClean="0">
                <a:solidFill>
                  <a:schemeClr val="tx2"/>
                </a:solidFill>
                <a:latin typeface="Calibri" pitchFamily="34" charset="0"/>
              </a:rPr>
              <a:t>of </a:t>
            </a:r>
            <a:r>
              <a:rPr lang="en-US" sz="2400" dirty="0">
                <a:solidFill>
                  <a:schemeClr val="tx2"/>
                </a:solidFill>
                <a:latin typeface="Calibri" pitchFamily="34" charset="0"/>
              </a:rPr>
              <a:t>Water Supply and Sewerage Systems</a:t>
            </a: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l-GR" sz="2400" dirty="0" smtClean="0">
                <a:solidFill>
                  <a:schemeClr val="tx2"/>
                </a:solidFill>
                <a:latin typeface="Calibri" pitchFamily="34" charset="0"/>
              </a:rPr>
              <a:t>Design and construction of ports </a:t>
            </a: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l-GR" sz="2400" dirty="0" smtClean="0">
                <a:solidFill>
                  <a:schemeClr val="tx2"/>
                </a:solidFill>
                <a:latin typeface="Calibri" pitchFamily="34" charset="0"/>
              </a:rPr>
              <a:t>Water Resources Management and Engineering</a:t>
            </a:r>
            <a:endParaRPr lang="el-GR" sz="2400" dirty="0">
              <a:solidFill>
                <a:schemeClr val="tx2"/>
              </a:solidFill>
              <a:latin typeface="Calibri" pitchFamily="34" charset="0"/>
            </a:endParaRPr>
          </a:p>
          <a:p>
            <a:pPr marL="342900" indent="-342900">
              <a:spcBef>
                <a:spcPct val="20000"/>
              </a:spcBef>
              <a:buClr>
                <a:srgbClr val="0BD0D9"/>
              </a:buClr>
              <a:buSzPct val="95000"/>
              <a:buFont typeface="Wingdings" charset="2"/>
              <a:buChar char="Ø"/>
            </a:pPr>
            <a:r>
              <a:rPr lang="en-US" sz="2400" dirty="0">
                <a:solidFill>
                  <a:schemeClr val="tx2"/>
                </a:solidFill>
                <a:latin typeface="Calibri" pitchFamily="34" charset="0"/>
              </a:rPr>
              <a:t>Design and constructions of Irrigation and </a:t>
            </a:r>
            <a:r>
              <a:rPr lang="en-US" sz="2400" dirty="0" smtClean="0">
                <a:solidFill>
                  <a:schemeClr val="tx2"/>
                </a:solidFill>
                <a:latin typeface="Calibri" pitchFamily="34" charset="0"/>
              </a:rPr>
              <a:t>Drainage</a:t>
            </a:r>
            <a:r>
              <a:rPr lang="el-GR" sz="2400" dirty="0" smtClean="0">
                <a:solidFill>
                  <a:schemeClr val="tx2"/>
                </a:solidFill>
                <a:latin typeface="Calibri" pitchFamily="34" charset="0"/>
              </a:rPr>
              <a:t>  systems</a:t>
            </a:r>
            <a:endParaRPr lang="el-GR" sz="2400" dirty="0">
              <a:solidFill>
                <a:schemeClr val="tx2"/>
              </a:solidFill>
              <a:latin typeface="Calibri" pitchFamily="34" charset="0"/>
            </a:endParaRPr>
          </a:p>
          <a:p>
            <a:pPr>
              <a:spcBef>
                <a:spcPct val="20000"/>
              </a:spcBef>
              <a:buClr>
                <a:srgbClr val="0BD0D9"/>
              </a:buClr>
              <a:buSzPct val="95000"/>
            </a:pPr>
            <a:endParaRPr lang="el-GR" sz="2400"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07096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23321731-4C3A-402E-B7B1-C9FA9B93B68B}"/>
              </a:ext>
            </a:extLst>
          </p:cNvPr>
          <p:cNvSpPr/>
          <p:nvPr/>
        </p:nvSpPr>
        <p:spPr>
          <a:xfrm>
            <a:off x="2891644" y="220599"/>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1127116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1628801"/>
            <a:ext cx="8856984" cy="4007250"/>
          </a:xfrm>
          <a:prstGeom prst="rect">
            <a:avLst/>
          </a:prstGeom>
        </p:spPr>
        <p:txBody>
          <a:bodyPr wrap="square">
            <a:spAutoFit/>
          </a:bodyPr>
          <a:lstStyle/>
          <a:p>
            <a:pPr>
              <a:spcBef>
                <a:spcPct val="20000"/>
              </a:spcBef>
              <a:buClr>
                <a:srgbClr val="0BD0D9"/>
              </a:buClr>
              <a:buSzPct val="95000"/>
            </a:pPr>
            <a:r>
              <a:rPr lang="el-GR" sz="2400" dirty="0" smtClean="0">
                <a:solidFill>
                  <a:schemeClr val="tx2"/>
                </a:solidFill>
                <a:latin typeface="Calibri" pitchFamily="34" charset="0"/>
              </a:rPr>
              <a:t>Elective courses (</a:t>
            </a:r>
            <a:r>
              <a:rPr lang="el-GR" sz="2400" dirty="0">
                <a:solidFill>
                  <a:schemeClr val="tx2"/>
                </a:solidFill>
                <a:latin typeface="Calibri" pitchFamily="34" charset="0"/>
              </a:rPr>
              <a:t>8</a:t>
            </a:r>
            <a:r>
              <a:rPr lang="el-GR" sz="2400" baseline="30000" dirty="0">
                <a:solidFill>
                  <a:schemeClr val="tx2"/>
                </a:solidFill>
                <a:latin typeface="Calibri" pitchFamily="34" charset="0"/>
              </a:rPr>
              <a:t>ο</a:t>
            </a:r>
            <a:r>
              <a:rPr lang="el-GR" sz="2400" dirty="0">
                <a:solidFill>
                  <a:schemeClr val="tx2"/>
                </a:solidFill>
                <a:latin typeface="Calibri" pitchFamily="34" charset="0"/>
              </a:rPr>
              <a:t> </a:t>
            </a:r>
            <a:r>
              <a:rPr lang="el-GR" sz="2400" dirty="0" smtClean="0">
                <a:solidFill>
                  <a:schemeClr val="tx2"/>
                </a:solidFill>
                <a:latin typeface="Calibri" pitchFamily="34" charset="0"/>
              </a:rPr>
              <a:t>semester)</a:t>
            </a:r>
            <a:r>
              <a:rPr lang="el-GR" sz="2400" dirty="0">
                <a:solidFill>
                  <a:schemeClr val="tx2"/>
                </a:solidFill>
                <a:latin typeface="Calibri" pitchFamily="34" charset="0"/>
              </a:rPr>
              <a:t>:</a:t>
            </a:r>
          </a:p>
          <a:p>
            <a:pPr>
              <a:spcBef>
                <a:spcPct val="20000"/>
              </a:spcBef>
              <a:buClr>
                <a:srgbClr val="0BD0D9"/>
              </a:buClr>
              <a:buSzPct val="95000"/>
            </a:pPr>
            <a:endParaRPr lang="el-GR" sz="2400" dirty="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Hydraulics of Open Channels and </a:t>
            </a:r>
            <a:r>
              <a:rPr lang="en-US" sz="2400" dirty="0" smtClean="0">
                <a:solidFill>
                  <a:schemeClr val="tx2"/>
                </a:solidFill>
                <a:latin typeface="Calibri" pitchFamily="34" charset="0"/>
              </a:rPr>
              <a:t>Rivers</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l-GR" sz="2400" dirty="0" smtClean="0">
                <a:solidFill>
                  <a:schemeClr val="tx2"/>
                </a:solidFill>
                <a:latin typeface="Calibri" pitchFamily="34" charset="0"/>
              </a:rPr>
              <a:t>Numerical methods in hydrology&amp; hydraulic projects</a:t>
            </a:r>
            <a:endParaRPr lang="el-GR" sz="2400" dirty="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Hydraulics of Groundwater </a:t>
            </a:r>
            <a:r>
              <a:rPr lang="en-US" sz="2400" dirty="0" smtClean="0">
                <a:solidFill>
                  <a:schemeClr val="tx2"/>
                </a:solidFill>
                <a:latin typeface="Calibri" pitchFamily="34" charset="0"/>
              </a:rPr>
              <a:t>Flows</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l-GR" sz="2400" dirty="0" smtClean="0">
                <a:solidFill>
                  <a:schemeClr val="tx2"/>
                </a:solidFill>
                <a:latin typeface="Calibri" pitchFamily="34" charset="0"/>
              </a:rPr>
              <a:t>Development and protection of groundwater resources</a:t>
            </a:r>
            <a:endParaRPr lang="el-GR" sz="2400" dirty="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Coastal Protection Works and </a:t>
            </a:r>
            <a:r>
              <a:rPr lang="en-US" sz="2400" dirty="0" smtClean="0">
                <a:solidFill>
                  <a:schemeClr val="tx2"/>
                </a:solidFill>
                <a:latin typeface="Calibri" pitchFamily="34" charset="0"/>
              </a:rPr>
              <a:t>Coasts</a:t>
            </a:r>
          </a:p>
          <a:p>
            <a:pPr marL="342900" indent="-342900">
              <a:spcBef>
                <a:spcPct val="20000"/>
              </a:spcBef>
              <a:buClr>
                <a:srgbClr val="0BD0D9"/>
              </a:buClr>
              <a:buSzPct val="95000"/>
              <a:buFont typeface="Arial" panose="020B0604020202020204" pitchFamily="34" charset="0"/>
              <a:buChar char="•"/>
            </a:pPr>
            <a:r>
              <a:rPr lang="el-GR" sz="2400" dirty="0" smtClean="0">
                <a:solidFill>
                  <a:schemeClr val="tx2"/>
                </a:solidFill>
                <a:latin typeface="Calibri" pitchFamily="34" charset="0"/>
              </a:rPr>
              <a:t>Environmental Policy in EU</a:t>
            </a:r>
            <a:endParaRPr lang="el-GR" sz="2400" dirty="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l-GR" sz="2400" dirty="0" smtClean="0">
                <a:solidFill>
                  <a:schemeClr val="tx2"/>
                </a:solidFill>
                <a:latin typeface="Calibri" pitchFamily="34" charset="0"/>
              </a:rPr>
              <a:t>Training (as elective)</a:t>
            </a:r>
            <a:endParaRPr lang="el-GR" sz="2400"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76029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23321731-4C3A-402E-B7B1-C9FA9B93B68B}"/>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805886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1026071"/>
            <a:ext cx="8856984" cy="5521511"/>
          </a:xfrm>
          <a:prstGeom prst="rect">
            <a:avLst/>
          </a:prstGeom>
        </p:spPr>
        <p:txBody>
          <a:bodyPr wrap="square">
            <a:spAutoFit/>
          </a:bodyPr>
          <a:lstStyle/>
          <a:p>
            <a:pPr>
              <a:spcBef>
                <a:spcPct val="20000"/>
              </a:spcBef>
              <a:buClr>
                <a:srgbClr val="0BD0D9"/>
              </a:buClr>
              <a:buSzPct val="95000"/>
            </a:pPr>
            <a:r>
              <a:rPr lang="el-GR" sz="2400" dirty="0" smtClean="0">
                <a:solidFill>
                  <a:schemeClr val="tx2"/>
                </a:solidFill>
                <a:latin typeface="Calibri" pitchFamily="34" charset="0"/>
              </a:rPr>
              <a:t>ELECTIVE COURSES (9</a:t>
            </a:r>
            <a:r>
              <a:rPr lang="el-GR" sz="2400" baseline="30000" dirty="0" smtClean="0">
                <a:solidFill>
                  <a:schemeClr val="tx2"/>
                </a:solidFill>
                <a:latin typeface="Calibri" pitchFamily="34" charset="0"/>
              </a:rPr>
              <a:t>o</a:t>
            </a:r>
            <a:r>
              <a:rPr lang="el-GR" sz="2400" dirty="0" smtClean="0">
                <a:solidFill>
                  <a:schemeClr val="tx2"/>
                </a:solidFill>
                <a:latin typeface="Calibri" pitchFamily="34" charset="0"/>
              </a:rPr>
              <a:t> semester)</a:t>
            </a:r>
            <a:endParaRPr lang="el-GR" sz="2400" dirty="0">
              <a:solidFill>
                <a:schemeClr val="tx2"/>
              </a:solidFill>
              <a:latin typeface="Calibri" pitchFamily="34" charset="0"/>
            </a:endParaRPr>
          </a:p>
          <a:p>
            <a:pPr>
              <a:spcBef>
                <a:spcPct val="20000"/>
              </a:spcBef>
              <a:buClr>
                <a:srgbClr val="0BD0D9"/>
              </a:buClr>
              <a:buSzPct val="95000"/>
            </a:pPr>
            <a:endParaRPr lang="el-GR" sz="1000" dirty="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err="1">
                <a:solidFill>
                  <a:schemeClr val="tx2"/>
                </a:solidFill>
                <a:latin typeface="Calibri" pitchFamily="34" charset="0"/>
              </a:rPr>
              <a:t>Hydrometry</a:t>
            </a:r>
            <a:r>
              <a:rPr lang="en-US" sz="2400" dirty="0">
                <a:solidFill>
                  <a:schemeClr val="tx2"/>
                </a:solidFill>
                <a:latin typeface="Calibri" pitchFamily="34" charset="0"/>
              </a:rPr>
              <a:t> and Hydraulic </a:t>
            </a:r>
            <a:r>
              <a:rPr lang="en-US" sz="2400" dirty="0" smtClean="0">
                <a:solidFill>
                  <a:schemeClr val="tx2"/>
                </a:solidFill>
                <a:latin typeface="Calibri" pitchFamily="34" charset="0"/>
              </a:rPr>
              <a:t>Models</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Coastal </a:t>
            </a:r>
            <a:r>
              <a:rPr lang="en-US" sz="2400" dirty="0" smtClean="0">
                <a:solidFill>
                  <a:schemeClr val="tx2"/>
                </a:solidFill>
                <a:latin typeface="Calibri" pitchFamily="34" charset="0"/>
              </a:rPr>
              <a:t>Oceanography</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Environmental Chemistry, </a:t>
            </a:r>
            <a:r>
              <a:rPr lang="en-US" sz="2400" dirty="0" err="1" smtClean="0">
                <a:solidFill>
                  <a:schemeClr val="tx2"/>
                </a:solidFill>
                <a:latin typeface="Calibri" pitchFamily="34" charset="0"/>
              </a:rPr>
              <a:t>Microbiol</a:t>
            </a:r>
            <a:r>
              <a:rPr lang="el-GR" sz="2400" dirty="0" smtClean="0">
                <a:solidFill>
                  <a:schemeClr val="tx2"/>
                </a:solidFill>
                <a:latin typeface="Calibri" pitchFamily="34" charset="0"/>
              </a:rPr>
              <a:t>ο</a:t>
            </a:r>
            <a:r>
              <a:rPr lang="en-US" sz="2400" dirty="0" err="1" smtClean="0">
                <a:solidFill>
                  <a:schemeClr val="tx2"/>
                </a:solidFill>
                <a:latin typeface="Calibri" pitchFamily="34" charset="0"/>
              </a:rPr>
              <a:t>gy</a:t>
            </a:r>
            <a:r>
              <a:rPr lang="en-US" sz="2400" dirty="0" smtClean="0">
                <a:solidFill>
                  <a:schemeClr val="tx2"/>
                </a:solidFill>
                <a:latin typeface="Calibri" pitchFamily="34" charset="0"/>
              </a:rPr>
              <a:t> </a:t>
            </a:r>
            <a:r>
              <a:rPr lang="en-US" sz="2400" dirty="0">
                <a:solidFill>
                  <a:schemeClr val="tx2"/>
                </a:solidFill>
                <a:latin typeface="Calibri" pitchFamily="34" charset="0"/>
              </a:rPr>
              <a:t>and </a:t>
            </a:r>
            <a:r>
              <a:rPr lang="en-US" sz="2400" dirty="0" smtClean="0">
                <a:solidFill>
                  <a:schemeClr val="tx2"/>
                </a:solidFill>
                <a:latin typeface="Calibri" pitchFamily="34" charset="0"/>
              </a:rPr>
              <a:t>Biochemistry</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Waste Treatment </a:t>
            </a:r>
            <a:r>
              <a:rPr lang="en-US" sz="2400" dirty="0" smtClean="0">
                <a:solidFill>
                  <a:schemeClr val="tx2"/>
                </a:solidFill>
                <a:latin typeface="Calibri" pitchFamily="34" charset="0"/>
              </a:rPr>
              <a:t>Technology</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Marine </a:t>
            </a:r>
            <a:r>
              <a:rPr lang="en-US" sz="2400" dirty="0" smtClean="0">
                <a:solidFill>
                  <a:schemeClr val="tx2"/>
                </a:solidFill>
                <a:latin typeface="Calibri" pitchFamily="34" charset="0"/>
              </a:rPr>
              <a:t>Structures</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Water Quality Mathematical Models for </a:t>
            </a:r>
            <a:r>
              <a:rPr lang="en-US" sz="2400" dirty="0" smtClean="0">
                <a:solidFill>
                  <a:schemeClr val="tx2"/>
                </a:solidFill>
                <a:latin typeface="Calibri" pitchFamily="34" charset="0"/>
              </a:rPr>
              <a:t>Ecosystems</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Water and Wastewater </a:t>
            </a:r>
            <a:r>
              <a:rPr lang="en-US" sz="2400" dirty="0" smtClean="0">
                <a:solidFill>
                  <a:schemeClr val="tx2"/>
                </a:solidFill>
                <a:latin typeface="Calibri" pitchFamily="34" charset="0"/>
              </a:rPr>
              <a:t>Treatment</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b="1" dirty="0">
                <a:solidFill>
                  <a:schemeClr val="tx2"/>
                </a:solidFill>
                <a:latin typeface="Calibri" pitchFamily="34" charset="0"/>
              </a:rPr>
              <a:t>Natural Hazards : Analysis and Management of </a:t>
            </a:r>
            <a:r>
              <a:rPr lang="en-US" sz="2400" b="1" dirty="0" smtClean="0">
                <a:solidFill>
                  <a:schemeClr val="tx2"/>
                </a:solidFill>
                <a:latin typeface="Calibri" pitchFamily="34" charset="0"/>
              </a:rPr>
              <a:t>Risk</a:t>
            </a:r>
            <a:endParaRPr lang="el-GR" sz="2400" b="1"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b="1" dirty="0">
                <a:solidFill>
                  <a:schemeClr val="tx2"/>
                </a:solidFill>
                <a:latin typeface="Calibri" pitchFamily="34" charset="0"/>
              </a:rPr>
              <a:t>Design and Construction of </a:t>
            </a:r>
            <a:r>
              <a:rPr lang="en-US" sz="2400" b="1" dirty="0" smtClean="0">
                <a:solidFill>
                  <a:schemeClr val="tx2"/>
                </a:solidFill>
                <a:latin typeface="Calibri" pitchFamily="34" charset="0"/>
              </a:rPr>
              <a:t>Dams</a:t>
            </a:r>
            <a:endParaRPr lang="el-GR" sz="2400" b="1"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Geothermal </a:t>
            </a:r>
            <a:r>
              <a:rPr lang="en-US" sz="2400" dirty="0" smtClean="0">
                <a:solidFill>
                  <a:schemeClr val="tx2"/>
                </a:solidFill>
                <a:latin typeface="Calibri" pitchFamily="34" charset="0"/>
              </a:rPr>
              <a:t>Energy</a:t>
            </a:r>
            <a:endParaRPr lang="el-GR" sz="2400" dirty="0" smtClean="0">
              <a:solidFill>
                <a:schemeClr val="tx2"/>
              </a:solidFill>
              <a:latin typeface="Calibri" pitchFamily="34" charset="0"/>
            </a:endParaRPr>
          </a:p>
          <a:p>
            <a:pPr marL="342900" indent="-342900">
              <a:spcBef>
                <a:spcPct val="20000"/>
              </a:spcBef>
              <a:buClr>
                <a:srgbClr val="0BD0D9"/>
              </a:buClr>
              <a:buSzPct val="95000"/>
              <a:buFont typeface="Arial" panose="020B0604020202020204" pitchFamily="34" charset="0"/>
              <a:buChar char="•"/>
            </a:pPr>
            <a:r>
              <a:rPr lang="en-US" sz="2400" dirty="0">
                <a:solidFill>
                  <a:schemeClr val="tx2"/>
                </a:solidFill>
                <a:latin typeface="Calibri" pitchFamily="34" charset="0"/>
              </a:rPr>
              <a:t>Unsteady </a:t>
            </a:r>
            <a:r>
              <a:rPr lang="en-US" sz="2400" dirty="0" smtClean="0">
                <a:solidFill>
                  <a:schemeClr val="tx2"/>
                </a:solidFill>
                <a:latin typeface="Calibri" pitchFamily="34" charset="0"/>
              </a:rPr>
              <a:t>Flows</a:t>
            </a:r>
            <a:endParaRPr lang="el-GR" sz="2400" dirty="0" smtClean="0">
              <a:solidFill>
                <a:schemeClr val="tx2"/>
              </a:solidFill>
              <a:latin typeface="Calibri" pitchFamily="34" charset="0"/>
            </a:endParaRPr>
          </a:p>
        </p:txBody>
      </p:sp>
      <p:sp>
        <p:nvSpPr>
          <p:cNvPr id="5" name="Rectangle 2">
            <a:extLst>
              <a:ext uri="{FF2B5EF4-FFF2-40B4-BE49-F238E27FC236}">
                <a16:creationId xmlns:a16="http://schemas.microsoft.com/office/drawing/2014/main" xmlns="" id="{23321731-4C3A-402E-B7B1-C9FA9B93B68B}"/>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4012519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59352" y="2171493"/>
            <a:ext cx="5832648" cy="4524315"/>
          </a:xfrm>
          <a:prstGeom prst="rect">
            <a:avLst/>
          </a:prstGeom>
        </p:spPr>
        <p:txBody>
          <a:bodyPr wrap="square">
            <a:spAutoFit/>
          </a:bodyPr>
          <a:lstStyle/>
          <a:p>
            <a:r>
              <a:rPr lang="en-US" sz="2400" b="1" dirty="0">
                <a:solidFill>
                  <a:schemeClr val="tx2"/>
                </a:solidFill>
                <a:latin typeface="Calibri" pitchFamily="34" charset="0"/>
              </a:rPr>
              <a:t>The combination of hydraulic engineering and environmental sustainability </a:t>
            </a:r>
            <a:endParaRPr lang="el-GR" sz="2400" b="1" dirty="0" smtClean="0">
              <a:solidFill>
                <a:schemeClr val="tx2"/>
              </a:solidFill>
              <a:latin typeface="Calibri" pitchFamily="34" charset="0"/>
            </a:endParaRPr>
          </a:p>
          <a:p>
            <a:endParaRPr lang="el-GR" sz="2400" dirty="0">
              <a:solidFill>
                <a:schemeClr val="tx2"/>
              </a:solidFill>
              <a:latin typeface="Calibri" pitchFamily="34" charset="0"/>
            </a:endParaRPr>
          </a:p>
          <a:p>
            <a:endParaRPr lang="el-GR" sz="2400" dirty="0">
              <a:solidFill>
                <a:schemeClr val="tx2"/>
              </a:solidFill>
              <a:latin typeface="Calibri" pitchFamily="34" charset="0"/>
            </a:endParaRPr>
          </a:p>
          <a:p>
            <a:pPr marL="342900" indent="-342900">
              <a:buFont typeface="Arial" panose="020B0604020202020204" pitchFamily="34" charset="0"/>
              <a:buChar char="•"/>
            </a:pPr>
            <a:r>
              <a:rPr lang="en-US" sz="2400" dirty="0">
                <a:solidFill>
                  <a:schemeClr val="tx2"/>
                </a:solidFill>
                <a:latin typeface="Calibri" pitchFamily="34" charset="0"/>
              </a:rPr>
              <a:t>Sustainable water management and engineering</a:t>
            </a:r>
            <a:endParaRPr lang="el-GR" sz="2400" dirty="0">
              <a:solidFill>
                <a:schemeClr val="tx2"/>
              </a:solidFill>
              <a:latin typeface="Calibri" pitchFamily="34" charset="0"/>
            </a:endParaRPr>
          </a:p>
          <a:p>
            <a:pPr marL="342900" indent="-342900">
              <a:buFont typeface="Arial" panose="020B0604020202020204" pitchFamily="34" charset="0"/>
              <a:buChar char="•"/>
            </a:pPr>
            <a:r>
              <a:rPr lang="en-US" sz="2400" dirty="0">
                <a:solidFill>
                  <a:schemeClr val="tx2"/>
                </a:solidFill>
                <a:latin typeface="Calibri" pitchFamily="34" charset="0"/>
              </a:rPr>
              <a:t>Climate change</a:t>
            </a:r>
            <a:endParaRPr lang="el-GR" sz="2400" dirty="0">
              <a:solidFill>
                <a:schemeClr val="tx2"/>
              </a:solidFill>
              <a:latin typeface="Calibri" pitchFamily="34" charset="0"/>
            </a:endParaRPr>
          </a:p>
          <a:p>
            <a:pPr marL="342900" indent="-342900">
              <a:buFont typeface="Arial" panose="020B0604020202020204" pitchFamily="34" charset="0"/>
              <a:buChar char="•"/>
            </a:pPr>
            <a:r>
              <a:rPr lang="en-US" sz="2400" dirty="0">
                <a:solidFill>
                  <a:schemeClr val="tx2"/>
                </a:solidFill>
                <a:latin typeface="Calibri" pitchFamily="34" charset="0"/>
              </a:rPr>
              <a:t>Environmental </a:t>
            </a:r>
            <a:r>
              <a:rPr lang="en-US" sz="2400" dirty="0" smtClean="0">
                <a:solidFill>
                  <a:schemeClr val="tx2"/>
                </a:solidFill>
                <a:latin typeface="Calibri" pitchFamily="34" charset="0"/>
              </a:rPr>
              <a:t>protection</a:t>
            </a:r>
            <a:endParaRPr lang="el-GR" sz="2400" dirty="0" smtClean="0">
              <a:solidFill>
                <a:schemeClr val="tx2"/>
              </a:solidFill>
              <a:latin typeface="Calibri" pitchFamily="34" charset="0"/>
            </a:endParaRPr>
          </a:p>
          <a:p>
            <a:pPr marL="342900" indent="-342900">
              <a:buFont typeface="Arial" panose="020B0604020202020204" pitchFamily="34" charset="0"/>
              <a:buChar char="•"/>
            </a:pPr>
            <a:r>
              <a:rPr lang="el-GR" sz="2400" dirty="0" smtClean="0">
                <a:solidFill>
                  <a:schemeClr val="tx2"/>
                </a:solidFill>
                <a:latin typeface="Calibri" pitchFamily="34" charset="0"/>
              </a:rPr>
              <a:t>Floods &amp; Droughts</a:t>
            </a:r>
          </a:p>
          <a:p>
            <a:pPr marL="342900" indent="-342900">
              <a:buFont typeface="Arial" panose="020B0604020202020204" pitchFamily="34" charset="0"/>
              <a:buChar char="•"/>
            </a:pPr>
            <a:r>
              <a:rPr lang="en-US" sz="2400" dirty="0">
                <a:solidFill>
                  <a:schemeClr val="tx2"/>
                </a:solidFill>
                <a:latin typeface="Calibri" pitchFamily="34" charset="0"/>
              </a:rPr>
              <a:t>designing protective structures at </a:t>
            </a:r>
            <a:r>
              <a:rPr lang="en-US" sz="2400" dirty="0" smtClean="0">
                <a:solidFill>
                  <a:schemeClr val="tx2"/>
                </a:solidFill>
                <a:latin typeface="Calibri" pitchFamily="34" charset="0"/>
              </a:rPr>
              <a:t>coastlines</a:t>
            </a:r>
            <a:endParaRPr lang="el-GR" sz="2400" dirty="0" smtClean="0">
              <a:solidFill>
                <a:schemeClr val="tx2"/>
              </a:solidFill>
              <a:latin typeface="Calibri" pitchFamily="34" charset="0"/>
            </a:endParaRPr>
          </a:p>
          <a:p>
            <a:pPr marL="342900" indent="-342900">
              <a:buFont typeface="Arial" panose="020B0604020202020204" pitchFamily="34" charset="0"/>
              <a:buChar char="•"/>
            </a:pPr>
            <a:endParaRPr lang="el-GR" sz="2400" dirty="0"/>
          </a:p>
        </p:txBody>
      </p:sp>
      <p:sp>
        <p:nvSpPr>
          <p:cNvPr id="5" name="Rectangle 2">
            <a:extLst>
              <a:ext uri="{FF2B5EF4-FFF2-40B4-BE49-F238E27FC236}">
                <a16:creationId xmlns:a16="http://schemas.microsoft.com/office/drawing/2014/main" xmlns="" id="{DDF44C42-56AB-45C2-8D5B-FFDF2A32EC7A}"/>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pic>
        <p:nvPicPr>
          <p:cNvPr id="2050" name="Picture 2" descr="https://static1.valueresearchonline.com/story/images/46124_on-the-edge__W660__.jpg">
            <a:extLst>
              <a:ext uri="{FF2B5EF4-FFF2-40B4-BE49-F238E27FC236}">
                <a16:creationId xmlns:a16="http://schemas.microsoft.com/office/drawing/2014/main" xmlns="" id="{250B8F69-CB5C-4958-BEF9-6243DB395AE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19050" y="2011623"/>
            <a:ext cx="3763925" cy="19389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xmlns="" id="{CE7F75BE-065D-4E8B-974F-07D1F25E2F26}"/>
              </a:ext>
            </a:extLst>
          </p:cNvPr>
          <p:cNvSpPr/>
          <p:nvPr/>
        </p:nvSpPr>
        <p:spPr>
          <a:xfrm>
            <a:off x="1955954" y="4038084"/>
            <a:ext cx="3313728" cy="369332"/>
          </a:xfrm>
          <a:prstGeom prst="rect">
            <a:avLst/>
          </a:prstGeom>
        </p:spPr>
        <p:txBody>
          <a:bodyPr wrap="none">
            <a:spAutoFit/>
          </a:bodyPr>
          <a:lstStyle/>
          <a:p>
            <a:r>
              <a:rPr lang="en-US" dirty="0">
                <a:solidFill>
                  <a:schemeClr val="tx2"/>
                </a:solidFill>
                <a:latin typeface="Calibri" pitchFamily="34" charset="0"/>
              </a:rPr>
              <a:t>At the edge of </a:t>
            </a:r>
            <a:r>
              <a:rPr lang="en-US" dirty="0" smtClean="0">
                <a:solidFill>
                  <a:schemeClr val="tx2"/>
                </a:solidFill>
                <a:latin typeface="Calibri" pitchFamily="34" charset="0"/>
              </a:rPr>
              <a:t>research - Projects</a:t>
            </a:r>
            <a:endParaRPr lang="el-GR" dirty="0">
              <a:solidFill>
                <a:schemeClr val="tx2"/>
              </a:solidFill>
              <a:latin typeface="Calibri" pitchFamily="34" charset="0"/>
            </a:endParaRPr>
          </a:p>
        </p:txBody>
      </p:sp>
    </p:spTree>
    <p:extLst>
      <p:ext uri="{BB962C8B-B14F-4D97-AF65-F5344CB8AC3E}">
        <p14:creationId xmlns:p14="http://schemas.microsoft.com/office/powerpoint/2010/main" xmlns="" val="1289800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µÏÎ¹ÎºÎ® ÎµÎ¹ÎºÏÎ½Î±"/>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229170" cy="61196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88670115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8243247" cy="6858000"/>
            <a:chOff x="-2306472" y="0"/>
            <a:chExt cx="8243247" cy="6858000"/>
          </a:xfrm>
          <a:blipFill dpi="0" rotWithShape="1">
            <a:blip r:embed="rId3"/>
            <a:srcRect/>
            <a:stretch>
              <a:fillRect l="-8000" t="-19000" r="-1000" b="-1000"/>
            </a:stretch>
          </a:blipFill>
          <a:effectLst>
            <a:outerShdw blurRad="508000" dist="152400" dir="11040000" sx="104000" sy="104000" algn="l" rotWithShape="0">
              <a:prstClr val="black">
                <a:alpha val="23000"/>
              </a:prstClr>
            </a:outerShdw>
          </a:effectLst>
        </p:grpSpPr>
        <p:sp>
          <p:nvSpPr>
            <p:cNvPr id="2" name="Rectangle 1"/>
            <p:cNvSpPr/>
            <p:nvPr/>
          </p:nvSpPr>
          <p:spPr>
            <a:xfrm>
              <a:off x="-2306472" y="0"/>
              <a:ext cx="534992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Isosceles Triangle 2"/>
            <p:cNvSpPr/>
            <p:nvPr/>
          </p:nvSpPr>
          <p:spPr>
            <a:xfrm rot="5400000">
              <a:off x="1061113" y="1982337"/>
              <a:ext cx="6857999" cy="2893325"/>
            </a:xfrm>
            <a:prstGeom prst="triangle">
              <a:avLst>
                <a:gd name="adj" fmla="val 498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5" name="Group 4"/>
          <p:cNvGrpSpPr/>
          <p:nvPr/>
        </p:nvGrpSpPr>
        <p:grpSpPr>
          <a:xfrm>
            <a:off x="-2279175" y="-5"/>
            <a:ext cx="8243247" cy="6858000"/>
            <a:chOff x="-2306472" y="0"/>
            <a:chExt cx="8243247" cy="6858000"/>
          </a:xfrm>
          <a:gradFill flip="none" rotWithShape="1">
            <a:gsLst>
              <a:gs pos="3000">
                <a:schemeClr val="tx1">
                  <a:lumMod val="75000"/>
                  <a:lumOff val="25000"/>
                  <a:alpha val="0"/>
                </a:schemeClr>
              </a:gs>
              <a:gs pos="93000">
                <a:schemeClr val="accent1">
                  <a:tint val="23500"/>
                  <a:satMod val="160000"/>
                </a:schemeClr>
              </a:gs>
              <a:gs pos="89000">
                <a:srgbClr val="404040"/>
              </a:gs>
              <a:gs pos="90000">
                <a:schemeClr val="tx1">
                  <a:lumMod val="75000"/>
                  <a:lumOff val="25000"/>
                </a:schemeClr>
              </a:gs>
              <a:gs pos="100000">
                <a:schemeClr val="accent1">
                  <a:tint val="23500"/>
                  <a:satMod val="160000"/>
                </a:schemeClr>
              </a:gs>
            </a:gsLst>
            <a:lin ang="18900000" scaled="1"/>
            <a:tileRect/>
          </a:gradFill>
          <a:effectLst>
            <a:outerShdw blurRad="50800" dist="38100" dir="2700000" algn="tl" rotWithShape="0">
              <a:prstClr val="black">
                <a:alpha val="40000"/>
              </a:prstClr>
            </a:outerShdw>
          </a:effectLst>
        </p:grpSpPr>
        <p:sp>
          <p:nvSpPr>
            <p:cNvPr id="6" name="Rectangle 5"/>
            <p:cNvSpPr/>
            <p:nvPr/>
          </p:nvSpPr>
          <p:spPr>
            <a:xfrm>
              <a:off x="-2306472" y="0"/>
              <a:ext cx="534992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Isosceles Triangle 6"/>
            <p:cNvSpPr/>
            <p:nvPr/>
          </p:nvSpPr>
          <p:spPr>
            <a:xfrm rot="5400000">
              <a:off x="1061113" y="1982337"/>
              <a:ext cx="6857999" cy="2893325"/>
            </a:xfrm>
            <a:prstGeom prst="triangle">
              <a:avLst>
                <a:gd name="adj" fmla="val 498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 name="Group 14"/>
          <p:cNvGrpSpPr/>
          <p:nvPr/>
        </p:nvGrpSpPr>
        <p:grpSpPr>
          <a:xfrm>
            <a:off x="0" y="1385801"/>
            <a:ext cx="7493000" cy="3046988"/>
            <a:chOff x="0" y="2417676"/>
            <a:chExt cx="6032500" cy="3046988"/>
          </a:xfrm>
        </p:grpSpPr>
        <p:sp>
          <p:nvSpPr>
            <p:cNvPr id="8" name="Rectangle 7"/>
            <p:cNvSpPr/>
            <p:nvPr/>
          </p:nvSpPr>
          <p:spPr>
            <a:xfrm>
              <a:off x="0" y="2417676"/>
              <a:ext cx="6032500" cy="3046988"/>
            </a:xfrm>
            <a:prstGeom prst="rect">
              <a:avLst/>
            </a:prstGeom>
            <a:noFill/>
          </p:spPr>
          <p:txBody>
            <a:bodyPr wrap="square" lIns="91440" tIns="45720" rIns="91440" bIns="45720">
              <a:spAutoFit/>
            </a:bodyPr>
            <a:lstStyle/>
            <a:p>
              <a:pPr algn="ctr"/>
              <a:r>
                <a:rPr lang="el-GR" sz="4800" b="1" spc="300"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Bookman Old Style" pitchFamily="18" charset="0"/>
                </a:rPr>
                <a:t>DIVISION OF HYDRAULICS &amp; ENVIRONMENTAL ENGINEERING</a:t>
              </a:r>
              <a:endParaRPr lang="en-US" sz="4800" b="1" cap="none" spc="300"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Bookman Old Style" pitchFamily="18" charset="0"/>
              </a:endParaRPr>
            </a:p>
          </p:txBody>
        </p:sp>
        <p:sp>
          <p:nvSpPr>
            <p:cNvPr id="14" name="Rounded Rectangle 13"/>
            <p:cNvSpPr/>
            <p:nvPr/>
          </p:nvSpPr>
          <p:spPr>
            <a:xfrm>
              <a:off x="186547" y="4329751"/>
              <a:ext cx="610896" cy="73278"/>
            </a:xfrm>
            <a:prstGeom prst="roundRect">
              <a:avLst>
                <a:gd name="adj" fmla="val 50000"/>
              </a:avLst>
            </a:prstGeom>
            <a:solidFill>
              <a:schemeClr val="bg1">
                <a:alpha val="71000"/>
              </a:schemeClr>
            </a:solidFill>
            <a:ln>
              <a:noFill/>
            </a:ln>
            <a:effectLst>
              <a:outerShdw blurRad="88900" dist="114300" sx="113000" sy="113000" algn="t"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Rectangle 8"/>
          <p:cNvSpPr/>
          <p:nvPr/>
        </p:nvSpPr>
        <p:spPr>
          <a:xfrm>
            <a:off x="8064500" y="485339"/>
            <a:ext cx="3524250" cy="5355313"/>
          </a:xfrm>
          <a:prstGeom prst="rect">
            <a:avLst/>
          </a:prstGeom>
        </p:spPr>
        <p:txBody>
          <a:bodyPr wrap="square">
            <a:spAutoFit/>
          </a:bodyPr>
          <a:lstStyle/>
          <a:p>
            <a:pPr marL="285750" indent="-285750">
              <a:buFont typeface="Wingdings" charset="2"/>
              <a:buChar char="ü"/>
            </a:pPr>
            <a:r>
              <a:rPr lang="en-US" dirty="0"/>
              <a:t>An opportunity to </a:t>
            </a:r>
            <a:r>
              <a:rPr lang="en-US" dirty="0" smtClean="0"/>
              <a:t>specialize </a:t>
            </a:r>
            <a:r>
              <a:rPr lang="en-US" dirty="0"/>
              <a:t>in fields where we have </a:t>
            </a:r>
            <a:r>
              <a:rPr lang="en-US" dirty="0" smtClean="0"/>
              <a:t>contemporary courses, </a:t>
            </a:r>
            <a:r>
              <a:rPr lang="en-US" dirty="0"/>
              <a:t>such as water and waste-water treatment, </a:t>
            </a:r>
            <a:r>
              <a:rPr lang="en-US" dirty="0" smtClean="0"/>
              <a:t>hazards, floods, coastal </a:t>
            </a:r>
            <a:r>
              <a:rPr lang="en-US" dirty="0"/>
              <a:t>hydraulics and </a:t>
            </a:r>
            <a:r>
              <a:rPr lang="en-US" dirty="0" err="1"/>
              <a:t>modelling</a:t>
            </a:r>
            <a:r>
              <a:rPr lang="en-US" dirty="0"/>
              <a:t> of </a:t>
            </a:r>
            <a:r>
              <a:rPr lang="en-US" dirty="0" smtClean="0"/>
              <a:t>hydrological processes, water resources management and many more</a:t>
            </a:r>
            <a:endParaRPr lang="en-US" dirty="0"/>
          </a:p>
          <a:p>
            <a:pPr marL="285750" indent="-285750">
              <a:buFont typeface="Wingdings" charset="2"/>
              <a:buChar char="ü"/>
            </a:pPr>
            <a:r>
              <a:rPr lang="en-US" dirty="0"/>
              <a:t>E</a:t>
            </a:r>
            <a:r>
              <a:rPr lang="en-US" dirty="0" smtClean="0"/>
              <a:t>ngaged </a:t>
            </a:r>
            <a:r>
              <a:rPr lang="en-US" dirty="0"/>
              <a:t>teachers who will give </a:t>
            </a:r>
            <a:r>
              <a:rPr lang="en-US" dirty="0" smtClean="0"/>
              <a:t>thorough </a:t>
            </a:r>
            <a:r>
              <a:rPr lang="en-US" dirty="0"/>
              <a:t>feedback and help </a:t>
            </a:r>
            <a:r>
              <a:rPr lang="en-US" dirty="0" smtClean="0"/>
              <a:t>students to </a:t>
            </a:r>
            <a:r>
              <a:rPr lang="en-US" dirty="0"/>
              <a:t>progress throughout </a:t>
            </a:r>
            <a:r>
              <a:rPr lang="en-US" dirty="0" smtClean="0"/>
              <a:t>their </a:t>
            </a:r>
            <a:r>
              <a:rPr lang="en-US" dirty="0"/>
              <a:t>studies</a:t>
            </a:r>
          </a:p>
          <a:p>
            <a:pPr marL="285750" indent="-285750">
              <a:buFont typeface="Wingdings" charset="2"/>
              <a:buChar char="ü"/>
            </a:pPr>
            <a:r>
              <a:rPr lang="en-US" dirty="0"/>
              <a:t>Strong industry links and opportunities to work closely with local and international </a:t>
            </a:r>
            <a:r>
              <a:rPr lang="en-US" dirty="0" smtClean="0"/>
              <a:t>organizations</a:t>
            </a:r>
            <a:endParaRPr lang="en-US" dirty="0"/>
          </a:p>
          <a:p>
            <a:pPr marL="285750" indent="-285750">
              <a:buFont typeface="Wingdings" charset="2"/>
              <a:buChar char="ü"/>
            </a:pPr>
            <a:r>
              <a:rPr lang="en-US" dirty="0" smtClean="0"/>
              <a:t>An innovative </a:t>
            </a:r>
            <a:r>
              <a:rPr lang="en-US" dirty="0"/>
              <a:t>and interactive learning </a:t>
            </a:r>
            <a:r>
              <a:rPr lang="en-US" dirty="0" smtClean="0"/>
              <a:t>environment</a:t>
            </a:r>
            <a:endParaRPr lang="en-US" dirty="0"/>
          </a:p>
        </p:txBody>
      </p:sp>
    </p:spTree>
    <p:extLst>
      <p:ext uri="{BB962C8B-B14F-4D97-AF65-F5344CB8AC3E}">
        <p14:creationId xmlns:p14="http://schemas.microsoft.com/office/powerpoint/2010/main" xmlns="" val="1334444186"/>
      </p:ext>
    </p:extLst>
  </p:cSld>
  <p:clrMapOvr>
    <a:masterClrMapping/>
  </p:clrMapOvr>
  <mc:AlternateContent xmlns:mc="http://schemas.openxmlformats.org/markup-compatibility/2006">
    <mc:Choice xmlns:p14="http://schemas.microsoft.com/office/powerpoint/2010/main" xmlns="" Requires="p14">
      <p:transition spd="slow" p14:dur="1300">
        <p14:pan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1460" y="702518"/>
            <a:ext cx="8208912" cy="461665"/>
          </a:xfrm>
          <a:prstGeom prst="rect">
            <a:avLst/>
          </a:prstGeom>
        </p:spPr>
        <p:txBody>
          <a:bodyPr wrap="square">
            <a:spAutoFit/>
          </a:bodyPr>
          <a:lstStyle/>
          <a:p>
            <a:pPr>
              <a:spcBef>
                <a:spcPct val="20000"/>
              </a:spcBef>
              <a:buClr>
                <a:srgbClr val="0BD0D9"/>
              </a:buClr>
              <a:buSzPct val="95000"/>
            </a:pPr>
            <a:r>
              <a:rPr lang="el-GR" altLang="el-GR" sz="2400" dirty="0" smtClean="0">
                <a:solidFill>
                  <a:schemeClr val="tx2"/>
                </a:solidFill>
                <a:latin typeface="Calibri" pitchFamily="34" charset="0"/>
              </a:rPr>
              <a:t>Division of Hydraulics &amp; Environmental Engineering</a:t>
            </a:r>
            <a:endParaRPr lang="el-GR" altLang="el-GR" sz="2400" dirty="0">
              <a:solidFill>
                <a:schemeClr val="tx2"/>
              </a:solidFill>
              <a:latin typeface="Calibri" pitchFamily="34" charset="0"/>
            </a:endParaRPr>
          </a:p>
        </p:txBody>
      </p:sp>
      <p:pic>
        <p:nvPicPr>
          <p:cNvPr id="28674" name="Picture 2" descr="https://scontent-vie1-1.xx.fbcdn.net/v/t1.0-9/12243102_510147622496554_2082849455717743802_n.jpg?oh=16abaecad66f1aac9a4f70bec4a8c0ea&amp;oe=58A1689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5177" y="577814"/>
            <a:ext cx="894901" cy="89490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cstate="print"/>
          <a:stretch>
            <a:fillRect/>
          </a:stretch>
        </p:blipFill>
        <p:spPr>
          <a:xfrm>
            <a:off x="2220138" y="1804376"/>
            <a:ext cx="7581215" cy="4301287"/>
          </a:xfrm>
          <a:prstGeom prst="rect">
            <a:avLst/>
          </a:prstGeom>
        </p:spPr>
      </p:pic>
    </p:spTree>
    <p:extLst>
      <p:ext uri="{BB962C8B-B14F-4D97-AF65-F5344CB8AC3E}">
        <p14:creationId xmlns:p14="http://schemas.microsoft.com/office/powerpoint/2010/main" xmlns="" val="1059856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8" descr="Î£ÏÎµÏÎ¹ÎºÎ® ÎµÎ¹ÎºÏÎ½Î±"/>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ÎÏÎ¿ÏÎ­Î»ÎµÏÎ¼Î± ÎµÎ¹ÎºÏÎ½Î±Ï Î³Î¹Î± sur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559370" y="136479"/>
            <a:ext cx="12198504" cy="702177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Group 16"/>
          <p:cNvGrpSpPr/>
          <p:nvPr/>
        </p:nvGrpSpPr>
        <p:grpSpPr>
          <a:xfrm>
            <a:off x="512503" y="754039"/>
            <a:ext cx="1965278" cy="2606722"/>
            <a:chOff x="7060417" y="1241947"/>
            <a:chExt cx="1965278" cy="2606722"/>
          </a:xfrm>
          <a:effectLst>
            <a:outerShdw blurRad="50800" dist="38100" dir="5400000" algn="t" rotWithShape="0">
              <a:prstClr val="black">
                <a:alpha val="40000"/>
              </a:prstClr>
            </a:outerShdw>
          </a:effectLst>
        </p:grpSpPr>
        <p:grpSp>
          <p:nvGrpSpPr>
            <p:cNvPr id="10" name="Group 9"/>
            <p:cNvGrpSpPr/>
            <p:nvPr/>
          </p:nvGrpSpPr>
          <p:grpSpPr>
            <a:xfrm>
              <a:off x="7060417" y="1241947"/>
              <a:ext cx="1965278" cy="2606722"/>
              <a:chOff x="5265235" y="1241947"/>
              <a:chExt cx="1965278" cy="2606722"/>
            </a:xfrm>
          </p:grpSpPr>
          <p:sp>
            <p:nvSpPr>
              <p:cNvPr id="31" name="Rounded Rectangle 30"/>
              <p:cNvSpPr/>
              <p:nvPr/>
            </p:nvSpPr>
            <p:spPr>
              <a:xfrm>
                <a:off x="5265235" y="1241947"/>
                <a:ext cx="1965278" cy="2606722"/>
              </a:xfrm>
              <a:prstGeom prst="roundRect">
                <a:avLst>
                  <a:gd name="adj" fmla="val 3855"/>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a:off x="5901612" y="1539688"/>
                <a:ext cx="692523" cy="712694"/>
              </a:xfrm>
              <a:prstGeom prst="ellips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5939821" y="1533533"/>
                <a:ext cx="654314" cy="923330"/>
              </a:xfrm>
              <a:prstGeom prst="rect">
                <a:avLst/>
              </a:prstGeom>
              <a:noFill/>
            </p:spPr>
            <p:txBody>
              <a:bodyPr wrap="square" lIns="91440" tIns="45720" rIns="91440" bIns="45720">
                <a:spAutoFit/>
              </a:bodyPr>
              <a:lstStyle/>
              <a:p>
                <a:pPr algn="ctr"/>
                <a:r>
                  <a:rPr lang="en-US" sz="54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rPr>
                  <a:t>i</a:t>
                </a:r>
                <a:endParaRPr lang="en-US" sz="5400" b="1" cap="none" spc="0"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endParaRPr>
              </a:p>
            </p:txBody>
          </p:sp>
        </p:grpSp>
        <p:sp>
          <p:nvSpPr>
            <p:cNvPr id="44" name="Rectangle 43"/>
            <p:cNvSpPr/>
            <p:nvPr/>
          </p:nvSpPr>
          <p:spPr>
            <a:xfrm>
              <a:off x="7405708" y="2384312"/>
              <a:ext cx="1274708" cy="1323439"/>
            </a:xfrm>
            <a:prstGeom prst="rect">
              <a:avLst/>
            </a:prstGeom>
            <a:noFill/>
          </p:spPr>
          <p:txBody>
            <a:bodyPr wrap="none" lIns="91440" tIns="45720" rIns="91440" bIns="45720">
              <a:spAutoFit/>
            </a:bodyPr>
            <a:lstStyle/>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LAB OF</a:t>
              </a:r>
            </a:p>
            <a:p>
              <a:pPr algn="ctr"/>
              <a:r>
                <a:rPr lang="x-none" sz="1600" b="1" dirty="0" smtClean="0">
                  <a:ln w="12700">
                    <a:noFill/>
                    <a:prstDash val="solid"/>
                  </a:ln>
                  <a:solidFill>
                    <a:schemeClr val="bg1"/>
                  </a:solidFill>
                  <a:effectLst>
                    <a:outerShdw blurRad="41275" dist="20320" dir="1800000" algn="tl" rotWithShape="0">
                      <a:srgbClr val="000000">
                        <a:alpha val="40000"/>
                      </a:srgbClr>
                    </a:outerShdw>
                  </a:effectLst>
                </a:rPr>
                <a:t>HYDRAULICS</a:t>
              </a:r>
            </a:p>
            <a:p>
              <a:pPr algn="ctr"/>
              <a:r>
                <a:rPr lang="x-none" sz="1600" b="1" dirty="0" smtClean="0">
                  <a:ln w="12700">
                    <a:noFill/>
                    <a:prstDash val="solid"/>
                  </a:ln>
                  <a:solidFill>
                    <a:schemeClr val="bg1"/>
                  </a:solidFill>
                  <a:effectLst>
                    <a:outerShdw blurRad="41275" dist="20320" dir="1800000" algn="tl" rotWithShape="0">
                      <a:srgbClr val="000000">
                        <a:alpha val="40000"/>
                      </a:srgbClr>
                    </a:outerShdw>
                  </a:effectLst>
                </a:rPr>
                <a:t> &amp;</a:t>
              </a:r>
            </a:p>
            <a:p>
              <a:pPr algn="ctr"/>
              <a:r>
                <a:rPr lang="x-none" sz="1600" b="1" dirty="0" smtClean="0">
                  <a:ln w="12700">
                    <a:noFill/>
                    <a:prstDash val="solid"/>
                  </a:ln>
                  <a:solidFill>
                    <a:schemeClr val="bg1"/>
                  </a:solidFill>
                  <a:effectLst>
                    <a:outerShdw blurRad="41275" dist="20320" dir="1800000" algn="tl" rotWithShape="0">
                      <a:srgbClr val="000000">
                        <a:alpha val="40000"/>
                      </a:srgbClr>
                    </a:outerShdw>
                  </a:effectLst>
                </a:rPr>
                <a:t> HYDRAULIC</a:t>
              </a:r>
            </a:p>
            <a:p>
              <a:pPr algn="ctr"/>
              <a:r>
                <a:rPr lang="x-none" sz="1600" b="1" dirty="0" smtClean="0">
                  <a:ln w="12700">
                    <a:noFill/>
                    <a:prstDash val="solid"/>
                  </a:ln>
                  <a:solidFill>
                    <a:schemeClr val="bg1"/>
                  </a:solidFill>
                  <a:effectLst>
                    <a:outerShdw blurRad="41275" dist="20320" dir="1800000" algn="tl" rotWithShape="0">
                      <a:srgbClr val="000000">
                        <a:alpha val="40000"/>
                      </a:srgbClr>
                    </a:outerShdw>
                  </a:effectLst>
                </a:rPr>
                <a:t> WORKS</a:t>
              </a:r>
              <a:endParaRPr lang="en-US" sz="1600" b="1" dirty="0">
                <a:ln w="12700">
                  <a:noFill/>
                  <a:prstDash val="solid"/>
                </a:ln>
                <a:solidFill>
                  <a:schemeClr val="bg1"/>
                </a:solidFill>
                <a:effectLst>
                  <a:outerShdw blurRad="41275" dist="20320" dir="1800000" algn="tl" rotWithShape="0">
                    <a:srgbClr val="000000">
                      <a:alpha val="40000"/>
                    </a:srgbClr>
                  </a:outerShdw>
                </a:effectLst>
              </a:endParaRPr>
            </a:p>
          </p:txBody>
        </p:sp>
      </p:grpSp>
      <p:grpSp>
        <p:nvGrpSpPr>
          <p:cNvPr id="53" name="Group 52"/>
          <p:cNvGrpSpPr/>
          <p:nvPr/>
        </p:nvGrpSpPr>
        <p:grpSpPr>
          <a:xfrm>
            <a:off x="2780304" y="754039"/>
            <a:ext cx="1965278" cy="2606722"/>
            <a:chOff x="7060417" y="1241947"/>
            <a:chExt cx="1965278" cy="2606722"/>
          </a:xfrm>
          <a:effectLst>
            <a:outerShdw blurRad="50800" dist="38100" dir="5400000" algn="t" rotWithShape="0">
              <a:prstClr val="black">
                <a:alpha val="40000"/>
              </a:prstClr>
            </a:outerShdw>
          </a:effectLst>
        </p:grpSpPr>
        <p:grpSp>
          <p:nvGrpSpPr>
            <p:cNvPr id="54" name="Group 53"/>
            <p:cNvGrpSpPr/>
            <p:nvPr/>
          </p:nvGrpSpPr>
          <p:grpSpPr>
            <a:xfrm>
              <a:off x="7060417" y="1241947"/>
              <a:ext cx="1965278" cy="2606722"/>
              <a:chOff x="5265235" y="1241947"/>
              <a:chExt cx="1965278" cy="2606722"/>
            </a:xfrm>
          </p:grpSpPr>
          <p:sp>
            <p:nvSpPr>
              <p:cNvPr id="56" name="Rounded Rectangle 55"/>
              <p:cNvSpPr/>
              <p:nvPr/>
            </p:nvSpPr>
            <p:spPr>
              <a:xfrm>
                <a:off x="5265235" y="1241947"/>
                <a:ext cx="1965278" cy="2606722"/>
              </a:xfrm>
              <a:prstGeom prst="roundRect">
                <a:avLst>
                  <a:gd name="adj" fmla="val 3855"/>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Oval 56"/>
              <p:cNvSpPr/>
              <p:nvPr/>
            </p:nvSpPr>
            <p:spPr>
              <a:xfrm>
                <a:off x="5901612" y="1539688"/>
                <a:ext cx="692523" cy="712694"/>
              </a:xfrm>
              <a:prstGeom prst="ellips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Rectangle 57"/>
              <p:cNvSpPr/>
              <p:nvPr/>
            </p:nvSpPr>
            <p:spPr>
              <a:xfrm>
                <a:off x="5939821" y="1533533"/>
                <a:ext cx="654314" cy="923330"/>
              </a:xfrm>
              <a:prstGeom prst="rect">
                <a:avLst/>
              </a:prstGeom>
              <a:noFill/>
            </p:spPr>
            <p:txBody>
              <a:bodyPr wrap="square" lIns="91440" tIns="45720" rIns="91440" bIns="45720">
                <a:spAutoFit/>
              </a:bodyPr>
              <a:lstStyle/>
              <a:p>
                <a:pPr algn="ctr"/>
                <a:r>
                  <a:rPr lang="en-US" sz="54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rPr>
                  <a:t>i</a:t>
                </a:r>
                <a:endParaRPr lang="en-US" sz="5400" b="1" cap="none" spc="0"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endParaRPr>
              </a:p>
            </p:txBody>
          </p:sp>
        </p:grpSp>
        <p:sp>
          <p:nvSpPr>
            <p:cNvPr id="55" name="Rectangle 54"/>
            <p:cNvSpPr/>
            <p:nvPr/>
          </p:nvSpPr>
          <p:spPr>
            <a:xfrm>
              <a:off x="7186750" y="2420088"/>
              <a:ext cx="1712628" cy="1323439"/>
            </a:xfrm>
            <a:prstGeom prst="rect">
              <a:avLst/>
            </a:prstGeom>
            <a:noFill/>
          </p:spPr>
          <p:txBody>
            <a:bodyPr wrap="none" lIns="91440" tIns="45720" rIns="91440" bIns="45720">
              <a:spAutoFit/>
            </a:bodyPr>
            <a:lstStyle/>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LAB OF</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ENVIRONMENTAL</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ENGINEERING</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&amp;</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PLANNING </a:t>
              </a:r>
              <a:endParaRPr lang="en-US" sz="1600" b="1" cap="none" spc="0" dirty="0">
                <a:ln w="12700">
                  <a:noFill/>
                  <a:prstDash val="solid"/>
                </a:ln>
                <a:solidFill>
                  <a:schemeClr val="bg1"/>
                </a:solidFill>
                <a:effectLst>
                  <a:outerShdw blurRad="41275" dist="20320" dir="1800000" algn="tl" rotWithShape="0">
                    <a:srgbClr val="000000">
                      <a:alpha val="40000"/>
                    </a:srgbClr>
                  </a:outerShdw>
                </a:effectLst>
              </a:endParaRPr>
            </a:p>
          </p:txBody>
        </p:sp>
      </p:grpSp>
      <p:grpSp>
        <p:nvGrpSpPr>
          <p:cNvPr id="59" name="Group 58"/>
          <p:cNvGrpSpPr/>
          <p:nvPr/>
        </p:nvGrpSpPr>
        <p:grpSpPr>
          <a:xfrm>
            <a:off x="5106271" y="754039"/>
            <a:ext cx="1965278" cy="2606722"/>
            <a:chOff x="7060417" y="1241947"/>
            <a:chExt cx="1965278" cy="2606722"/>
          </a:xfrm>
          <a:effectLst>
            <a:outerShdw blurRad="50800" dist="38100" dir="5400000" algn="t" rotWithShape="0">
              <a:prstClr val="black">
                <a:alpha val="40000"/>
              </a:prstClr>
            </a:outerShdw>
          </a:effectLst>
        </p:grpSpPr>
        <p:grpSp>
          <p:nvGrpSpPr>
            <p:cNvPr id="60" name="Group 59"/>
            <p:cNvGrpSpPr/>
            <p:nvPr/>
          </p:nvGrpSpPr>
          <p:grpSpPr>
            <a:xfrm>
              <a:off x="7060417" y="1241947"/>
              <a:ext cx="1965278" cy="2606722"/>
              <a:chOff x="5265235" y="1241947"/>
              <a:chExt cx="1965278" cy="2606722"/>
            </a:xfrm>
          </p:grpSpPr>
          <p:sp>
            <p:nvSpPr>
              <p:cNvPr id="62" name="Rounded Rectangle 61"/>
              <p:cNvSpPr/>
              <p:nvPr/>
            </p:nvSpPr>
            <p:spPr>
              <a:xfrm>
                <a:off x="5265235" y="1241947"/>
                <a:ext cx="1965278" cy="2606722"/>
              </a:xfrm>
              <a:prstGeom prst="roundRect">
                <a:avLst>
                  <a:gd name="adj" fmla="val 3855"/>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Oval 62"/>
              <p:cNvSpPr/>
              <p:nvPr/>
            </p:nvSpPr>
            <p:spPr>
              <a:xfrm>
                <a:off x="5901612" y="1539688"/>
                <a:ext cx="692523" cy="712694"/>
              </a:xfrm>
              <a:prstGeom prst="ellips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Rectangle 63"/>
              <p:cNvSpPr/>
              <p:nvPr/>
            </p:nvSpPr>
            <p:spPr>
              <a:xfrm>
                <a:off x="5939821" y="1533533"/>
                <a:ext cx="654314" cy="923330"/>
              </a:xfrm>
              <a:prstGeom prst="rect">
                <a:avLst/>
              </a:prstGeom>
              <a:noFill/>
            </p:spPr>
            <p:txBody>
              <a:bodyPr wrap="square" lIns="91440" tIns="45720" rIns="91440" bIns="45720">
                <a:spAutoFit/>
              </a:bodyPr>
              <a:lstStyle/>
              <a:p>
                <a:pPr algn="ctr"/>
                <a:r>
                  <a:rPr lang="en-US" sz="54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rPr>
                  <a:t>i</a:t>
                </a:r>
                <a:endParaRPr lang="en-US" sz="5400" b="1" cap="none" spc="0"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endParaRPr>
              </a:p>
            </p:txBody>
          </p:sp>
        </p:grpSp>
        <p:sp>
          <p:nvSpPr>
            <p:cNvPr id="61" name="Rectangle 60"/>
            <p:cNvSpPr/>
            <p:nvPr/>
          </p:nvSpPr>
          <p:spPr>
            <a:xfrm>
              <a:off x="7110556" y="2402200"/>
              <a:ext cx="1865014" cy="1323439"/>
            </a:xfrm>
            <a:prstGeom prst="rect">
              <a:avLst/>
            </a:prstGeom>
            <a:noFill/>
          </p:spPr>
          <p:txBody>
            <a:bodyPr wrap="none" lIns="91440" tIns="45720" rIns="91440" bIns="45720">
              <a:spAutoFit/>
            </a:bodyPr>
            <a:lstStyle/>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LAB OF</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WATER RESOURCES</a:t>
              </a:r>
            </a:p>
            <a:p>
              <a:pPr algn="ctr"/>
              <a:r>
                <a:rPr lang="el-GR" sz="1600" b="1" cap="none" spc="0" dirty="0" smtClean="0">
                  <a:ln w="12700">
                    <a:noFill/>
                    <a:prstDash val="solid"/>
                  </a:ln>
                  <a:solidFill>
                    <a:schemeClr val="bg1"/>
                  </a:solidFill>
                  <a:effectLst>
                    <a:outerShdw blurRad="41275" dist="20320" dir="1800000" algn="tl" rotWithShape="0">
                      <a:srgbClr val="000000">
                        <a:alpha val="40000"/>
                      </a:srgbClr>
                    </a:outerShdw>
                  </a:effectLst>
                </a:rPr>
                <a:t>ENGINEERINIG</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&amp;</a:t>
              </a:r>
            </a:p>
            <a:p>
              <a:pPr algn="ctr"/>
              <a:r>
                <a:rPr lang="el-GR" sz="1600" b="1" cap="none" spc="0" dirty="0" smtClean="0">
                  <a:ln w="12700">
                    <a:noFill/>
                    <a:prstDash val="solid"/>
                  </a:ln>
                  <a:solidFill>
                    <a:schemeClr val="bg1"/>
                  </a:solidFill>
                  <a:effectLst>
                    <a:outerShdw blurRad="41275" dist="20320" dir="1800000" algn="tl" rotWithShape="0">
                      <a:srgbClr val="000000">
                        <a:alpha val="40000"/>
                      </a:srgbClr>
                    </a:outerShdw>
                  </a:effectLst>
                </a:rPr>
                <a:t>MANAGEMENT</a:t>
              </a:r>
              <a:endParaRPr lang="en-US" sz="1600" b="1" cap="none" spc="0" dirty="0">
                <a:ln w="12700">
                  <a:noFill/>
                  <a:prstDash val="solid"/>
                </a:ln>
                <a:solidFill>
                  <a:schemeClr val="bg1"/>
                </a:solidFill>
                <a:effectLst>
                  <a:outerShdw blurRad="41275" dist="20320" dir="1800000" algn="tl" rotWithShape="0">
                    <a:srgbClr val="000000">
                      <a:alpha val="40000"/>
                    </a:srgbClr>
                  </a:outerShdw>
                </a:effectLst>
              </a:endParaRPr>
            </a:p>
          </p:txBody>
        </p:sp>
      </p:grpSp>
      <p:grpSp>
        <p:nvGrpSpPr>
          <p:cNvPr id="65" name="Group 64"/>
          <p:cNvGrpSpPr/>
          <p:nvPr/>
        </p:nvGrpSpPr>
        <p:grpSpPr>
          <a:xfrm>
            <a:off x="7297232" y="754039"/>
            <a:ext cx="2164815" cy="2606722"/>
            <a:chOff x="6876668" y="1241947"/>
            <a:chExt cx="2164815" cy="2606722"/>
          </a:xfrm>
          <a:effectLst>
            <a:outerShdw blurRad="50800" dist="38100" dir="5400000" algn="t" rotWithShape="0">
              <a:prstClr val="black">
                <a:alpha val="40000"/>
              </a:prstClr>
            </a:outerShdw>
          </a:effectLst>
        </p:grpSpPr>
        <p:grpSp>
          <p:nvGrpSpPr>
            <p:cNvPr id="66" name="Group 65"/>
            <p:cNvGrpSpPr/>
            <p:nvPr/>
          </p:nvGrpSpPr>
          <p:grpSpPr>
            <a:xfrm>
              <a:off x="7060417" y="1241947"/>
              <a:ext cx="1965278" cy="2606722"/>
              <a:chOff x="5265235" y="1241947"/>
              <a:chExt cx="1965278" cy="2606722"/>
            </a:xfrm>
          </p:grpSpPr>
          <p:sp>
            <p:nvSpPr>
              <p:cNvPr id="68" name="Rounded Rectangle 67"/>
              <p:cNvSpPr/>
              <p:nvPr/>
            </p:nvSpPr>
            <p:spPr>
              <a:xfrm>
                <a:off x="5265235" y="1241947"/>
                <a:ext cx="1965278" cy="2606722"/>
              </a:xfrm>
              <a:prstGeom prst="roundRect">
                <a:avLst>
                  <a:gd name="adj" fmla="val 3855"/>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Oval 68"/>
              <p:cNvSpPr/>
              <p:nvPr/>
            </p:nvSpPr>
            <p:spPr>
              <a:xfrm>
                <a:off x="5901612" y="1539688"/>
                <a:ext cx="692523" cy="712694"/>
              </a:xfrm>
              <a:prstGeom prst="ellips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p:cNvSpPr/>
              <p:nvPr/>
            </p:nvSpPr>
            <p:spPr>
              <a:xfrm>
                <a:off x="5939821" y="1533533"/>
                <a:ext cx="654314" cy="923330"/>
              </a:xfrm>
              <a:prstGeom prst="rect">
                <a:avLst/>
              </a:prstGeom>
              <a:noFill/>
            </p:spPr>
            <p:txBody>
              <a:bodyPr wrap="square" lIns="91440" tIns="45720" rIns="91440" bIns="45720">
                <a:spAutoFit/>
              </a:bodyPr>
              <a:lstStyle/>
              <a:p>
                <a:pPr algn="ctr"/>
                <a:r>
                  <a:rPr lang="en-US" sz="54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rPr>
                  <a:t>i</a:t>
                </a:r>
                <a:endParaRPr lang="en-US" sz="5400" b="1" cap="none" spc="0"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CountryBlueprint" pitchFamily="2" charset="2"/>
                  <a:cs typeface="Andalus" pitchFamily="18" charset="-78"/>
                </a:endParaRPr>
              </a:p>
            </p:txBody>
          </p:sp>
        </p:grpSp>
        <p:sp>
          <p:nvSpPr>
            <p:cNvPr id="67" name="Rectangle 66"/>
            <p:cNvSpPr/>
            <p:nvPr/>
          </p:nvSpPr>
          <p:spPr>
            <a:xfrm>
              <a:off x="6876668" y="2366423"/>
              <a:ext cx="2164815" cy="1323439"/>
            </a:xfrm>
            <a:prstGeom prst="rect">
              <a:avLst/>
            </a:prstGeom>
            <a:noFill/>
          </p:spPr>
          <p:txBody>
            <a:bodyPr wrap="square" lIns="91440" tIns="45720" rIns="91440" bIns="45720">
              <a:spAutoFit/>
            </a:bodyPr>
            <a:lstStyle/>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LAB OF</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MARITIME ENGINEERING</a:t>
              </a:r>
            </a:p>
            <a:p>
              <a:pPr algn="ctr"/>
              <a:r>
                <a:rPr lang="el-GR" sz="1600" b="1" cap="none" spc="0" dirty="0" smtClean="0">
                  <a:ln w="12700">
                    <a:noFill/>
                    <a:prstDash val="solid"/>
                  </a:ln>
                  <a:solidFill>
                    <a:schemeClr val="bg1"/>
                  </a:solidFill>
                  <a:effectLst>
                    <a:outerShdw blurRad="41275" dist="20320" dir="1800000" algn="tl" rotWithShape="0">
                      <a:srgbClr val="000000">
                        <a:alpha val="40000"/>
                      </a:srgbClr>
                    </a:outerShdw>
                  </a:effectLst>
                </a:rPr>
                <a:t>&amp; MARITIME</a:t>
              </a:r>
            </a:p>
            <a:p>
              <a:pPr algn="ctr"/>
              <a:r>
                <a:rPr lang="el-GR" sz="1600" b="1" dirty="0" smtClean="0">
                  <a:ln w="12700">
                    <a:noFill/>
                    <a:prstDash val="solid"/>
                  </a:ln>
                  <a:solidFill>
                    <a:schemeClr val="bg1"/>
                  </a:solidFill>
                  <a:effectLst>
                    <a:outerShdw blurRad="41275" dist="20320" dir="1800000" algn="tl" rotWithShape="0">
                      <a:srgbClr val="000000">
                        <a:alpha val="40000"/>
                      </a:srgbClr>
                    </a:outerShdw>
                  </a:effectLst>
                </a:rPr>
                <a:t>WORKS</a:t>
              </a:r>
              <a:endParaRPr lang="en-US" sz="1600" b="1" cap="none" spc="0" dirty="0">
                <a:ln w="12700">
                  <a:noFill/>
                  <a:prstDash val="solid"/>
                </a:ln>
                <a:solidFill>
                  <a:schemeClr val="bg1"/>
                </a:solidFill>
                <a:effectLst>
                  <a:outerShdw blurRad="41275" dist="20320" dir="1800000" algn="tl" rotWithShape="0">
                    <a:srgbClr val="000000">
                      <a:alpha val="40000"/>
                    </a:srgbClr>
                  </a:outerShdw>
                </a:effectLst>
              </a:endParaRPr>
            </a:p>
          </p:txBody>
        </p:sp>
      </p:grpSp>
      <p:grpSp>
        <p:nvGrpSpPr>
          <p:cNvPr id="102" name="Group 101"/>
          <p:cNvGrpSpPr/>
          <p:nvPr/>
        </p:nvGrpSpPr>
        <p:grpSpPr>
          <a:xfrm>
            <a:off x="477950" y="3567303"/>
            <a:ext cx="1965278" cy="2606722"/>
            <a:chOff x="7060417" y="1241947"/>
            <a:chExt cx="1965278" cy="2606722"/>
          </a:xfrm>
        </p:grpSpPr>
        <p:sp>
          <p:nvSpPr>
            <p:cNvPr id="105" name="Rounded Rectangle 104"/>
            <p:cNvSpPr/>
            <p:nvPr/>
          </p:nvSpPr>
          <p:spPr>
            <a:xfrm>
              <a:off x="7060417" y="1241947"/>
              <a:ext cx="1965278" cy="2606722"/>
            </a:xfrm>
            <a:prstGeom prst="roundRect">
              <a:avLst>
                <a:gd name="adj" fmla="val 38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4" name="Rectangle 103"/>
            <p:cNvSpPr/>
            <p:nvPr/>
          </p:nvSpPr>
          <p:spPr>
            <a:xfrm>
              <a:off x="7537775" y="1516473"/>
              <a:ext cx="1048785" cy="1077218"/>
            </a:xfrm>
            <a:prstGeom prst="rect">
              <a:avLst/>
            </a:prstGeom>
            <a:noFill/>
          </p:spPr>
          <p:txBody>
            <a:bodyPr wrap="none" lIns="91440" tIns="45720" rIns="91440" bIns="45720">
              <a:spAutoFit/>
            </a:bodyPr>
            <a:lstStyle/>
            <a:p>
              <a:pPr algn="ctr"/>
              <a:endParaRPr lang="el-GR" sz="1600" dirty="0" smtClean="0">
                <a:ln w="12700">
                  <a:noFill/>
                  <a:prstDash val="solid"/>
                </a:ln>
                <a:effectLst>
                  <a:outerShdw blurRad="41275" dist="20320" dir="1800000" algn="tl" rotWithShape="0">
                    <a:srgbClr val="000000">
                      <a:alpha val="40000"/>
                    </a:srgbClr>
                  </a:outerShdw>
                </a:effectLst>
              </a:endParaRPr>
            </a:p>
            <a:p>
              <a:pPr algn="ctr"/>
              <a:r>
                <a:rPr lang="el-GR" sz="1600" b="1" dirty="0" smtClean="0">
                  <a:ln w="12700">
                    <a:noFill/>
                    <a:prstDash val="solid"/>
                  </a:ln>
                  <a:effectLst>
                    <a:outerShdw blurRad="41275" dist="20320" dir="1800000" algn="tl" rotWithShape="0">
                      <a:srgbClr val="000000">
                        <a:alpha val="40000"/>
                      </a:srgbClr>
                    </a:outerShdw>
                  </a:effectLst>
                </a:rPr>
                <a:t>DIRECTOR</a:t>
              </a:r>
            </a:p>
            <a:p>
              <a:pPr algn="ctr"/>
              <a:r>
                <a:rPr lang="el-GR" sz="1600" b="1" dirty="0" smtClean="0">
                  <a:ln w="12700">
                    <a:noFill/>
                    <a:prstDash val="solid"/>
                  </a:ln>
                  <a:effectLst>
                    <a:outerShdw blurRad="41275" dist="20320" dir="1800000" algn="tl" rotWithShape="0">
                      <a:srgbClr val="000000">
                        <a:alpha val="40000"/>
                      </a:srgbClr>
                    </a:outerShdw>
                  </a:effectLst>
                </a:rPr>
                <a:t>PROF.</a:t>
              </a:r>
            </a:p>
            <a:p>
              <a:pPr algn="ctr"/>
              <a:r>
                <a:rPr lang="el-GR" sz="1600" b="1" cap="none" spc="0" dirty="0" smtClean="0">
                  <a:ln w="12700">
                    <a:noFill/>
                    <a:prstDash val="solid"/>
                  </a:ln>
                  <a:effectLst>
                    <a:outerShdw blurRad="41275" dist="20320" dir="1800000" algn="tl" rotWithShape="0">
                      <a:srgbClr val="000000">
                        <a:alpha val="40000"/>
                      </a:srgbClr>
                    </a:outerShdw>
                  </a:effectLst>
                </a:rPr>
                <a:t>P.PRINOS</a:t>
              </a:r>
              <a:endParaRPr lang="en-US" sz="1600" b="1" cap="none" spc="0" dirty="0">
                <a:ln w="12700">
                  <a:noFill/>
                  <a:prstDash val="solid"/>
                </a:ln>
                <a:effectLst>
                  <a:outerShdw blurRad="41275" dist="20320" dir="1800000" algn="tl" rotWithShape="0">
                    <a:srgbClr val="000000">
                      <a:alpha val="40000"/>
                    </a:srgbClr>
                  </a:outerShdw>
                </a:effectLst>
              </a:endParaRPr>
            </a:p>
          </p:txBody>
        </p:sp>
      </p:grpSp>
      <p:grpSp>
        <p:nvGrpSpPr>
          <p:cNvPr id="108" name="Group 107"/>
          <p:cNvGrpSpPr/>
          <p:nvPr/>
        </p:nvGrpSpPr>
        <p:grpSpPr>
          <a:xfrm>
            <a:off x="2709978" y="3567302"/>
            <a:ext cx="1965278" cy="2606722"/>
            <a:chOff x="7060417" y="1241947"/>
            <a:chExt cx="1965278" cy="2606722"/>
          </a:xfrm>
        </p:grpSpPr>
        <p:sp>
          <p:nvSpPr>
            <p:cNvPr id="109" name="Rounded Rectangle 108"/>
            <p:cNvSpPr/>
            <p:nvPr/>
          </p:nvSpPr>
          <p:spPr>
            <a:xfrm>
              <a:off x="7060417" y="1241947"/>
              <a:ext cx="1965278" cy="2606722"/>
            </a:xfrm>
            <a:prstGeom prst="roundRect">
              <a:avLst>
                <a:gd name="adj" fmla="val 38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0" name="Rectangle 109"/>
            <p:cNvSpPr/>
            <p:nvPr/>
          </p:nvSpPr>
          <p:spPr>
            <a:xfrm>
              <a:off x="7396816" y="1749023"/>
              <a:ext cx="1223412" cy="830997"/>
            </a:xfrm>
            <a:prstGeom prst="rect">
              <a:avLst/>
            </a:prstGeom>
            <a:noFill/>
          </p:spPr>
          <p:txBody>
            <a:bodyPr wrap="none" lIns="91440" tIns="45720" rIns="91440" bIns="45720">
              <a:spAutoFit/>
            </a:bodyPr>
            <a:lstStyle/>
            <a:p>
              <a:pPr algn="ctr"/>
              <a:r>
                <a:rPr lang="el-GR" sz="1600" b="1" dirty="0" smtClean="0">
                  <a:ln w="12700">
                    <a:noFill/>
                    <a:prstDash val="solid"/>
                  </a:ln>
                  <a:effectLst>
                    <a:outerShdw blurRad="41275" dist="20320" dir="1800000" algn="tl" rotWithShape="0">
                      <a:srgbClr val="000000">
                        <a:alpha val="40000"/>
                      </a:srgbClr>
                    </a:outerShdw>
                  </a:effectLst>
                </a:rPr>
                <a:t>DIRECTOR</a:t>
              </a:r>
            </a:p>
            <a:p>
              <a:pPr algn="ctr"/>
              <a:r>
                <a:rPr lang="el-GR" sz="1600" b="1" dirty="0" smtClean="0">
                  <a:ln w="12700">
                    <a:noFill/>
                    <a:prstDash val="solid"/>
                  </a:ln>
                  <a:effectLst>
                    <a:outerShdw blurRad="41275" dist="20320" dir="1800000" algn="tl" rotWithShape="0">
                      <a:srgbClr val="000000">
                        <a:alpha val="40000"/>
                      </a:srgbClr>
                    </a:outerShdw>
                  </a:effectLst>
                </a:rPr>
                <a:t>PROF.</a:t>
              </a:r>
            </a:p>
            <a:p>
              <a:pPr algn="ctr"/>
              <a:r>
                <a:rPr lang="el-GR" sz="1600" b="1" dirty="0" smtClean="0">
                  <a:ln w="12700">
                    <a:noFill/>
                    <a:prstDash val="solid"/>
                  </a:ln>
                  <a:effectLst>
                    <a:outerShdw blurRad="41275" dist="20320" dir="1800000" algn="tl" rotWithShape="0">
                      <a:srgbClr val="000000">
                        <a:alpha val="40000"/>
                      </a:srgbClr>
                    </a:outerShdw>
                  </a:effectLst>
                </a:rPr>
                <a:t> E.DARAKAS</a:t>
              </a:r>
              <a:endParaRPr lang="en-US" sz="1600" b="1" cap="none" spc="0" dirty="0">
                <a:ln w="12700">
                  <a:noFill/>
                  <a:prstDash val="solid"/>
                </a:ln>
                <a:effectLst>
                  <a:outerShdw blurRad="41275" dist="20320" dir="1800000" algn="tl" rotWithShape="0">
                    <a:srgbClr val="000000">
                      <a:alpha val="40000"/>
                    </a:srgbClr>
                  </a:outerShdw>
                </a:effectLst>
              </a:endParaRPr>
            </a:p>
          </p:txBody>
        </p:sp>
      </p:grpSp>
      <p:grpSp>
        <p:nvGrpSpPr>
          <p:cNvPr id="111" name="Group 110"/>
          <p:cNvGrpSpPr/>
          <p:nvPr/>
        </p:nvGrpSpPr>
        <p:grpSpPr>
          <a:xfrm>
            <a:off x="5142043" y="3538699"/>
            <a:ext cx="1965278" cy="2606722"/>
            <a:chOff x="7060417" y="1241947"/>
            <a:chExt cx="1965278" cy="2606722"/>
          </a:xfrm>
        </p:grpSpPr>
        <p:sp>
          <p:nvSpPr>
            <p:cNvPr id="112" name="Rounded Rectangle 111"/>
            <p:cNvSpPr/>
            <p:nvPr/>
          </p:nvSpPr>
          <p:spPr>
            <a:xfrm>
              <a:off x="7060417" y="1241947"/>
              <a:ext cx="1965278" cy="2606722"/>
            </a:xfrm>
            <a:prstGeom prst="roundRect">
              <a:avLst>
                <a:gd name="adj" fmla="val 38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3" name="Rectangle 112"/>
            <p:cNvSpPr/>
            <p:nvPr/>
          </p:nvSpPr>
          <p:spPr>
            <a:xfrm>
              <a:off x="7222007" y="1641692"/>
              <a:ext cx="1680368" cy="830997"/>
            </a:xfrm>
            <a:prstGeom prst="rect">
              <a:avLst/>
            </a:prstGeom>
            <a:noFill/>
          </p:spPr>
          <p:txBody>
            <a:bodyPr wrap="none" lIns="91440" tIns="45720" rIns="91440" bIns="45720">
              <a:spAutoFit/>
            </a:bodyPr>
            <a:lstStyle/>
            <a:p>
              <a:pPr algn="ctr"/>
              <a:r>
                <a:rPr lang="el-GR" sz="1600" b="1" dirty="0" smtClean="0">
                  <a:ln w="12700">
                    <a:noFill/>
                    <a:prstDash val="solid"/>
                  </a:ln>
                  <a:effectLst>
                    <a:outerShdw blurRad="41275" dist="20320" dir="1800000" algn="tl" rotWithShape="0">
                      <a:srgbClr val="000000">
                        <a:alpha val="40000"/>
                      </a:srgbClr>
                    </a:outerShdw>
                  </a:effectLst>
                </a:rPr>
                <a:t>DIRECTOR</a:t>
              </a:r>
            </a:p>
            <a:p>
              <a:pPr algn="ctr"/>
              <a:r>
                <a:rPr lang="el-GR" sz="1600" b="1" cap="none" spc="0" dirty="0" smtClean="0">
                  <a:ln w="12700">
                    <a:noFill/>
                    <a:prstDash val="solid"/>
                  </a:ln>
                  <a:effectLst>
                    <a:outerShdw blurRad="41275" dist="20320" dir="1800000" algn="tl" rotWithShape="0">
                      <a:srgbClr val="000000">
                        <a:alpha val="40000"/>
                      </a:srgbClr>
                    </a:outerShdw>
                  </a:effectLst>
                </a:rPr>
                <a:t>PROF.</a:t>
              </a:r>
            </a:p>
            <a:p>
              <a:pPr algn="ctr"/>
              <a:r>
                <a:rPr lang="el-GR" sz="1600" b="1" dirty="0" smtClean="0">
                  <a:ln w="12700">
                    <a:noFill/>
                    <a:prstDash val="solid"/>
                  </a:ln>
                  <a:effectLst>
                    <a:outerShdw blurRad="41275" dist="20320" dir="1800000" algn="tl" rotWithShape="0">
                      <a:srgbClr val="000000">
                        <a:alpha val="40000"/>
                      </a:srgbClr>
                    </a:outerShdw>
                  </a:effectLst>
                </a:rPr>
                <a:t>N. THEODOSSIOU</a:t>
              </a:r>
              <a:endParaRPr lang="en-US" sz="1600" b="1" cap="none" spc="0" dirty="0">
                <a:ln w="12700">
                  <a:noFill/>
                  <a:prstDash val="solid"/>
                </a:ln>
                <a:effectLst>
                  <a:outerShdw blurRad="41275" dist="20320" dir="1800000" algn="tl" rotWithShape="0">
                    <a:srgbClr val="000000">
                      <a:alpha val="40000"/>
                    </a:srgbClr>
                  </a:outerShdw>
                </a:effectLst>
              </a:endParaRPr>
            </a:p>
          </p:txBody>
        </p:sp>
      </p:grpSp>
      <p:grpSp>
        <p:nvGrpSpPr>
          <p:cNvPr id="114" name="Group 113"/>
          <p:cNvGrpSpPr/>
          <p:nvPr/>
        </p:nvGrpSpPr>
        <p:grpSpPr>
          <a:xfrm>
            <a:off x="7535858" y="3567302"/>
            <a:ext cx="1965278" cy="2606722"/>
            <a:chOff x="7060417" y="1241947"/>
            <a:chExt cx="1965278" cy="2606722"/>
          </a:xfrm>
        </p:grpSpPr>
        <p:sp>
          <p:nvSpPr>
            <p:cNvPr id="115" name="Rounded Rectangle 114"/>
            <p:cNvSpPr/>
            <p:nvPr/>
          </p:nvSpPr>
          <p:spPr>
            <a:xfrm>
              <a:off x="7060417" y="1241947"/>
              <a:ext cx="1965278" cy="2606722"/>
            </a:xfrm>
            <a:prstGeom prst="roundRect">
              <a:avLst>
                <a:gd name="adj" fmla="val 38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6" name="Rectangle 115"/>
            <p:cNvSpPr/>
            <p:nvPr/>
          </p:nvSpPr>
          <p:spPr>
            <a:xfrm>
              <a:off x="7373546" y="1588027"/>
              <a:ext cx="1377300" cy="830997"/>
            </a:xfrm>
            <a:prstGeom prst="rect">
              <a:avLst/>
            </a:prstGeom>
            <a:noFill/>
          </p:spPr>
          <p:txBody>
            <a:bodyPr wrap="none" lIns="91440" tIns="45720" rIns="91440" bIns="45720">
              <a:spAutoFit/>
            </a:bodyPr>
            <a:lstStyle/>
            <a:p>
              <a:pPr algn="ctr"/>
              <a:r>
                <a:rPr lang="el-GR" sz="1600" b="1" dirty="0" smtClean="0">
                  <a:ln w="12700">
                    <a:noFill/>
                    <a:prstDash val="solid"/>
                  </a:ln>
                  <a:effectLst>
                    <a:outerShdw blurRad="41275" dist="20320" dir="1800000" algn="tl" rotWithShape="0">
                      <a:srgbClr val="000000">
                        <a:alpha val="40000"/>
                      </a:srgbClr>
                    </a:outerShdw>
                  </a:effectLst>
                </a:rPr>
                <a:t>DIRECTOR</a:t>
              </a:r>
            </a:p>
            <a:p>
              <a:pPr algn="ctr"/>
              <a:r>
                <a:rPr lang="el-GR" sz="1600" b="1" cap="none" spc="0" dirty="0" smtClean="0">
                  <a:ln w="12700">
                    <a:noFill/>
                    <a:prstDash val="solid"/>
                  </a:ln>
                  <a:effectLst>
                    <a:outerShdw blurRad="41275" dist="20320" dir="1800000" algn="tl" rotWithShape="0">
                      <a:srgbClr val="000000">
                        <a:alpha val="40000"/>
                      </a:srgbClr>
                    </a:outerShdw>
                  </a:effectLst>
                </a:rPr>
                <a:t>PROF.</a:t>
              </a:r>
            </a:p>
            <a:p>
              <a:pPr algn="ctr"/>
              <a:r>
                <a:rPr lang="el-GR" sz="1600" b="1" dirty="0" smtClean="0">
                  <a:ln w="12700">
                    <a:noFill/>
                    <a:prstDash val="solid"/>
                  </a:ln>
                  <a:effectLst>
                    <a:outerShdw blurRad="41275" dist="20320" dir="1800000" algn="tl" rotWithShape="0">
                      <a:srgbClr val="000000">
                        <a:alpha val="40000"/>
                      </a:srgbClr>
                    </a:outerShdw>
                  </a:effectLst>
                </a:rPr>
                <a:t>F. KARAMBAS</a:t>
              </a:r>
              <a:endParaRPr lang="en-US" sz="2000" b="1" cap="none" spc="0" dirty="0">
                <a:ln w="12700">
                  <a:noFill/>
                  <a:prstDash val="solid"/>
                </a:ln>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xmlns="" val="35019241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in imag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871564" y="2204865"/>
            <a:ext cx="4560441" cy="31532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888089" y="2329487"/>
            <a:ext cx="1685077" cy="369332"/>
          </a:xfrm>
          <a:prstGeom prst="rect">
            <a:avLst/>
          </a:prstGeom>
        </p:spPr>
        <p:txBody>
          <a:bodyPr wrap="none">
            <a:spAutoFit/>
          </a:bodyPr>
          <a:lstStyle/>
          <a:p>
            <a:r>
              <a:rPr lang="el-GR" dirty="0" smtClean="0">
                <a:solidFill>
                  <a:schemeClr val="tx2"/>
                </a:solidFill>
                <a:latin typeface="Calibri" pitchFamily="34" charset="0"/>
              </a:rPr>
              <a:t>Fluid mechanics</a:t>
            </a:r>
            <a:endParaRPr lang="el-GR" dirty="0"/>
          </a:p>
        </p:txBody>
      </p:sp>
      <p:pic>
        <p:nvPicPr>
          <p:cNvPr id="1026" name="Picture 2" descr="http://cdn.ttgtmedia.com/rms/computerweekly/photogalleries/240624/2252_20_rigid-demands-of-fluid-dynamics-the-team-behind-red-bull-rac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32104" y="4107752"/>
            <a:ext cx="3513996" cy="26336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1900266" y="998163"/>
            <a:ext cx="8208912" cy="461665"/>
          </a:xfrm>
          <a:prstGeom prst="rect">
            <a:avLst/>
          </a:prstGeom>
        </p:spPr>
        <p:txBody>
          <a:bodyPr wrap="square">
            <a:spAutoFit/>
          </a:bodyPr>
          <a:lstStyle/>
          <a:p>
            <a:pPr>
              <a:spcBef>
                <a:spcPct val="20000"/>
              </a:spcBef>
              <a:buClr>
                <a:srgbClr val="0BD0D9"/>
              </a:buClr>
              <a:buSzPct val="95000"/>
            </a:pPr>
            <a:r>
              <a:rPr lang="en-US" sz="2400" b="1" dirty="0" smtClean="0">
                <a:solidFill>
                  <a:schemeClr val="tx2"/>
                </a:solidFill>
                <a:latin typeface="Calibri" pitchFamily="34" charset="0"/>
              </a:rPr>
              <a:t>LAB OF HYDRAULICS AND HYDRAULIC WORKS</a:t>
            </a:r>
            <a:endParaRPr lang="en-US" sz="2400" b="1" dirty="0">
              <a:solidFill>
                <a:schemeClr val="tx2"/>
              </a:solidFill>
              <a:latin typeface="Calibri" pitchFamily="34" charset="0"/>
            </a:endParaRPr>
          </a:p>
        </p:txBody>
      </p:sp>
    </p:spTree>
    <p:extLst>
      <p:ext uri="{BB962C8B-B14F-4D97-AF65-F5344CB8AC3E}">
        <p14:creationId xmlns:p14="http://schemas.microsoft.com/office/powerpoint/2010/main" xmlns="" val="3416837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
        <p:nvSpPr>
          <p:cNvPr id="4" name="Rectangle 3"/>
          <p:cNvSpPr/>
          <p:nvPr/>
        </p:nvSpPr>
        <p:spPr>
          <a:xfrm>
            <a:off x="1703512" y="1248602"/>
            <a:ext cx="8208912" cy="461665"/>
          </a:xfrm>
          <a:prstGeom prst="rect">
            <a:avLst/>
          </a:prstGeom>
        </p:spPr>
        <p:txBody>
          <a:bodyPr wrap="square">
            <a:spAutoFit/>
          </a:bodyPr>
          <a:lstStyle/>
          <a:p>
            <a:pPr>
              <a:spcBef>
                <a:spcPct val="20000"/>
              </a:spcBef>
              <a:buClr>
                <a:srgbClr val="0BD0D9"/>
              </a:buClr>
              <a:buSzPct val="95000"/>
            </a:pPr>
            <a:r>
              <a:rPr lang="en-US" sz="2400" b="1" dirty="0" smtClean="0">
                <a:solidFill>
                  <a:schemeClr val="tx2"/>
                </a:solidFill>
                <a:latin typeface="Calibri" pitchFamily="34" charset="0"/>
              </a:rPr>
              <a:t>LAB OF HYDRAULICS AND HYDRAULIC WORKS</a:t>
            </a:r>
            <a:endParaRPr lang="en-US" sz="2400" b="1" dirty="0">
              <a:solidFill>
                <a:schemeClr val="tx2"/>
              </a:solidFill>
              <a:latin typeface="Calibri" pitchFamily="34" charset="0"/>
            </a:endParaRPr>
          </a:p>
        </p:txBody>
      </p:sp>
      <p:sp>
        <p:nvSpPr>
          <p:cNvPr id="2" name="Rectangle 1"/>
          <p:cNvSpPr/>
          <p:nvPr/>
        </p:nvSpPr>
        <p:spPr>
          <a:xfrm>
            <a:off x="1155480" y="4451370"/>
            <a:ext cx="4026454" cy="923330"/>
          </a:xfrm>
          <a:prstGeom prst="rect">
            <a:avLst/>
          </a:prstGeom>
        </p:spPr>
        <p:txBody>
          <a:bodyPr wrap="square">
            <a:spAutoFit/>
          </a:bodyPr>
          <a:lstStyle/>
          <a:p>
            <a:r>
              <a:rPr lang="en-US" dirty="0">
                <a:solidFill>
                  <a:schemeClr val="tx2"/>
                </a:solidFill>
                <a:latin typeface="Calibri" pitchFamily="34" charset="0"/>
              </a:rPr>
              <a:t>Hydraulic networks</a:t>
            </a:r>
            <a:endParaRPr lang="el-GR" dirty="0">
              <a:solidFill>
                <a:schemeClr val="tx2"/>
              </a:solidFill>
              <a:latin typeface="Calibri" pitchFamily="34" charset="0"/>
            </a:endParaRPr>
          </a:p>
          <a:p>
            <a:r>
              <a:rPr lang="en-US" dirty="0">
                <a:solidFill>
                  <a:schemeClr val="tx2"/>
                </a:solidFill>
                <a:latin typeface="Calibri" pitchFamily="34" charset="0"/>
              </a:rPr>
              <a:t>Water supply and drainage</a:t>
            </a:r>
            <a:endParaRPr lang="el-GR" dirty="0">
              <a:solidFill>
                <a:schemeClr val="tx2"/>
              </a:solidFill>
              <a:latin typeface="Calibri" pitchFamily="34" charset="0"/>
            </a:endParaRPr>
          </a:p>
          <a:p>
            <a:r>
              <a:rPr lang="en-US" dirty="0">
                <a:solidFill>
                  <a:schemeClr val="tx2"/>
                </a:solidFill>
                <a:latin typeface="Calibri" pitchFamily="34" charset="0"/>
              </a:rPr>
              <a:t>Irrigation and draining </a:t>
            </a:r>
            <a:endParaRPr lang="el-GR" dirty="0"/>
          </a:p>
        </p:txBody>
      </p:sp>
      <p:pic>
        <p:nvPicPr>
          <p:cNvPr id="12290" name="Picture 2" descr="Ναυπακτία: Αύξηση της απόδοσης στα δίκτυα ύδρευσης"/>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887180" y="1996483"/>
            <a:ext cx="4320000" cy="24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https://upload.wikimedia.org/wikipedia/commons/thumb/d/d5/Los_Angeles_River_through_downtown_evening.jpg/1024px-Los_Angeles_River_through_downtown_evening.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528048" y="3662484"/>
            <a:ext cx="3960000" cy="305894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7608568" y="2924945"/>
            <a:ext cx="2879920" cy="646331"/>
          </a:xfrm>
          <a:prstGeom prst="rect">
            <a:avLst/>
          </a:prstGeom>
        </p:spPr>
        <p:txBody>
          <a:bodyPr wrap="square">
            <a:spAutoFit/>
          </a:bodyPr>
          <a:lstStyle/>
          <a:p>
            <a:pPr algn="r"/>
            <a:r>
              <a:rPr lang="en-US" dirty="0">
                <a:solidFill>
                  <a:schemeClr val="tx2"/>
                </a:solidFill>
                <a:latin typeface="Calibri" pitchFamily="34" charset="0"/>
              </a:rPr>
              <a:t>Flood management</a:t>
            </a:r>
          </a:p>
          <a:p>
            <a:pPr algn="r"/>
            <a:r>
              <a:rPr lang="en-US" dirty="0">
                <a:solidFill>
                  <a:schemeClr val="tx2"/>
                </a:solidFill>
                <a:latin typeface="Calibri" pitchFamily="34" charset="0"/>
              </a:rPr>
              <a:t>River estuaries</a:t>
            </a:r>
            <a:endParaRPr lang="el-GR" dirty="0"/>
          </a:p>
        </p:txBody>
      </p:sp>
    </p:spTree>
    <p:extLst>
      <p:ext uri="{BB962C8B-B14F-4D97-AF65-F5344CB8AC3E}">
        <p14:creationId xmlns:p14="http://schemas.microsoft.com/office/powerpoint/2010/main" xmlns="" val="2367940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084887" y="1555464"/>
            <a:ext cx="5184576" cy="369332"/>
          </a:xfrm>
          <a:prstGeom prst="rect">
            <a:avLst/>
          </a:prstGeom>
        </p:spPr>
        <p:txBody>
          <a:bodyPr wrap="square">
            <a:spAutoFit/>
          </a:bodyPr>
          <a:lstStyle/>
          <a:p>
            <a:r>
              <a:rPr lang="en-US" dirty="0">
                <a:solidFill>
                  <a:schemeClr val="tx2"/>
                </a:solidFill>
                <a:latin typeface="Calibri" pitchFamily="34" charset="0"/>
              </a:rPr>
              <a:t>Laboratory of hydraulics</a:t>
            </a:r>
            <a:r>
              <a:rPr lang="el-GR" dirty="0">
                <a:solidFill>
                  <a:schemeClr val="tx2"/>
                </a:solidFill>
                <a:latin typeface="Calibri" pitchFamily="34" charset="0"/>
              </a:rPr>
              <a:t> </a:t>
            </a:r>
            <a:r>
              <a:rPr lang="en-US" dirty="0">
                <a:solidFill>
                  <a:schemeClr val="tx2"/>
                </a:solidFill>
                <a:latin typeface="Calibri" pitchFamily="34" charset="0"/>
              </a:rPr>
              <a:t>–open channel</a:t>
            </a:r>
            <a:endParaRPr lang="el-GR" dirty="0">
              <a:solidFill>
                <a:srgbClr val="FF0000"/>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763318" y="2181622"/>
            <a:ext cx="7920000" cy="4455000"/>
          </a:xfrm>
          <a:prstGeom prst="rect">
            <a:avLst/>
          </a:prstGeom>
        </p:spPr>
      </p:pic>
      <p:sp>
        <p:nvSpPr>
          <p:cNvPr id="6" name="Rectangle 2">
            <a:extLst>
              <a:ext uri="{FF2B5EF4-FFF2-40B4-BE49-F238E27FC236}">
                <a16:creationId xmlns:a16="http://schemas.microsoft.com/office/drawing/2014/main" xmlns="" id="{23321731-4C3A-402E-B7B1-C9FA9B93B68B}"/>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
        <p:nvSpPr>
          <p:cNvPr id="3" name="Rectangle 2"/>
          <p:cNvSpPr/>
          <p:nvPr/>
        </p:nvSpPr>
        <p:spPr>
          <a:xfrm>
            <a:off x="333375" y="3580964"/>
            <a:ext cx="3127375" cy="2031325"/>
          </a:xfrm>
          <a:prstGeom prst="rect">
            <a:avLst/>
          </a:prstGeom>
        </p:spPr>
        <p:txBody>
          <a:bodyPr wrap="square">
            <a:spAutoFit/>
          </a:bodyPr>
          <a:lstStyle/>
          <a:p>
            <a:r>
              <a:rPr lang="en-US" dirty="0" smtClean="0"/>
              <a:t>operating </a:t>
            </a:r>
            <a:r>
              <a:rPr lang="en-US" dirty="0"/>
              <a:t>modes of hydraulic tubes and </a:t>
            </a:r>
            <a:r>
              <a:rPr lang="en-US" dirty="0" smtClean="0"/>
              <a:t>turbine</a:t>
            </a:r>
            <a:r>
              <a:rPr lang="el-GR" dirty="0" smtClean="0"/>
              <a:t>s </a:t>
            </a:r>
            <a:r>
              <a:rPr lang="en-US" dirty="0" smtClean="0"/>
              <a:t>allows </a:t>
            </a:r>
            <a:r>
              <a:rPr lang="en-US" dirty="0"/>
              <a:t>students to study hydraulic engineering not only from a fundamental perspective but also from an applied point of view.</a:t>
            </a:r>
          </a:p>
        </p:txBody>
      </p:sp>
    </p:spTree>
    <p:extLst>
      <p:ext uri="{BB962C8B-B14F-4D97-AF65-F5344CB8AC3E}">
        <p14:creationId xmlns:p14="http://schemas.microsoft.com/office/powerpoint/2010/main" xmlns="" val="3877113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2535" y="1141740"/>
            <a:ext cx="8860186" cy="904863"/>
          </a:xfrm>
          <a:prstGeom prst="rect">
            <a:avLst/>
          </a:prstGeom>
        </p:spPr>
        <p:txBody>
          <a:bodyPr wrap="square">
            <a:spAutoFit/>
          </a:bodyPr>
          <a:lstStyle/>
          <a:p>
            <a:pPr>
              <a:spcBef>
                <a:spcPct val="20000"/>
              </a:spcBef>
              <a:buClr>
                <a:srgbClr val="0BD0D9"/>
              </a:buClr>
              <a:buSzPct val="95000"/>
            </a:pPr>
            <a:r>
              <a:rPr lang="en-US" sz="2400" b="1" dirty="0" smtClean="0"/>
              <a:t>LAB </a:t>
            </a:r>
            <a:r>
              <a:rPr lang="en-US" sz="2400" b="1" dirty="0"/>
              <a:t>OF ENVIRONMENTAL ENGINEERING AND PLANNING </a:t>
            </a:r>
            <a:endParaRPr lang="el-GR" sz="2400" dirty="0"/>
          </a:p>
          <a:p>
            <a:pPr>
              <a:spcBef>
                <a:spcPct val="20000"/>
              </a:spcBef>
              <a:buClr>
                <a:srgbClr val="0BD0D9"/>
              </a:buClr>
              <a:buSzPct val="95000"/>
            </a:pPr>
            <a:endParaRPr lang="el-GR" altLang="el-GR" sz="2400"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76029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567608" y="2204864"/>
            <a:ext cx="5400000" cy="4039370"/>
          </a:xfrm>
          <a:prstGeom prst="rect">
            <a:avLst/>
          </a:prstGeom>
          <a:noFill/>
          <a:ln w="9525">
            <a:noFill/>
            <a:miter lim="800000"/>
            <a:headEnd/>
            <a:tailEnd/>
          </a:ln>
          <a:effectLst/>
        </p:spPr>
      </p:pic>
      <p:sp>
        <p:nvSpPr>
          <p:cNvPr id="7" name="Rectangle 6"/>
          <p:cNvSpPr/>
          <p:nvPr/>
        </p:nvSpPr>
        <p:spPr>
          <a:xfrm>
            <a:off x="8184232" y="2496247"/>
            <a:ext cx="2890535" cy="369332"/>
          </a:xfrm>
          <a:prstGeom prst="rect">
            <a:avLst/>
          </a:prstGeom>
        </p:spPr>
        <p:txBody>
          <a:bodyPr wrap="none">
            <a:spAutoFit/>
          </a:bodyPr>
          <a:lstStyle/>
          <a:p>
            <a:r>
              <a:rPr lang="el-GR" dirty="0" smtClean="0">
                <a:solidFill>
                  <a:schemeClr val="tx2"/>
                </a:solidFill>
                <a:latin typeface="Calibri" pitchFamily="34" charset="0"/>
              </a:rPr>
              <a:t>Wastewater treatment plans</a:t>
            </a:r>
            <a:endParaRPr lang="el-GR" dirty="0"/>
          </a:p>
        </p:txBody>
      </p:sp>
      <p:sp>
        <p:nvSpPr>
          <p:cNvPr id="8" name="Rectangle 2">
            <a:extLst>
              <a:ext uri="{FF2B5EF4-FFF2-40B4-BE49-F238E27FC236}">
                <a16:creationId xmlns:a16="http://schemas.microsoft.com/office/drawing/2014/main" xmlns="" id="{9019B6BE-7F3A-4270-A55D-9AB1569C3A93}"/>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22801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072035"/>
            <a:ext cx="8846956" cy="646331"/>
          </a:xfrm>
          <a:prstGeom prst="rect">
            <a:avLst/>
          </a:prstGeom>
        </p:spPr>
        <p:txBody>
          <a:bodyPr wrap="square">
            <a:spAutoFit/>
          </a:bodyPr>
          <a:lstStyle/>
          <a:p>
            <a:r>
              <a:rPr lang="en-US" dirty="0">
                <a:solidFill>
                  <a:schemeClr val="tx2"/>
                </a:solidFill>
                <a:latin typeface="Calibri" pitchFamily="34" charset="0"/>
              </a:rPr>
              <a:t>Various activities-domestic </a:t>
            </a:r>
            <a:r>
              <a:rPr lang="en-US" dirty="0" smtClean="0">
                <a:solidFill>
                  <a:schemeClr val="tx2"/>
                </a:solidFill>
                <a:latin typeface="Calibri" pitchFamily="34" charset="0"/>
              </a:rPr>
              <a:t>field </a:t>
            </a:r>
            <a:r>
              <a:rPr lang="en-US" dirty="0">
                <a:solidFill>
                  <a:schemeClr val="tx2"/>
                </a:solidFill>
                <a:latin typeface="Calibri" pitchFamily="34" charset="0"/>
              </a:rPr>
              <a:t>trips, </a:t>
            </a:r>
            <a:r>
              <a:rPr lang="en-US" dirty="0" smtClean="0">
                <a:solidFill>
                  <a:schemeClr val="tx2"/>
                </a:solidFill>
                <a:latin typeface="Calibri" pitchFamily="34" charset="0"/>
              </a:rPr>
              <a:t>internships/training </a:t>
            </a:r>
            <a:r>
              <a:rPr lang="en-US" dirty="0">
                <a:solidFill>
                  <a:schemeClr val="tx2"/>
                </a:solidFill>
                <a:latin typeface="Calibri" pitchFamily="34" charset="0"/>
              </a:rPr>
              <a:t>at engineering </a:t>
            </a:r>
            <a:r>
              <a:rPr lang="en-US" dirty="0" smtClean="0">
                <a:solidFill>
                  <a:schemeClr val="tx2"/>
                </a:solidFill>
                <a:latin typeface="Calibri" pitchFamily="34" charset="0"/>
              </a:rPr>
              <a:t>consultancies and the industry  give </a:t>
            </a:r>
            <a:r>
              <a:rPr lang="en-US" dirty="0">
                <a:solidFill>
                  <a:schemeClr val="tx2"/>
                </a:solidFill>
                <a:latin typeface="Calibri" pitchFamily="34" charset="0"/>
              </a:rPr>
              <a:t>the opportunity </a:t>
            </a:r>
            <a:r>
              <a:rPr lang="en-US" dirty="0" smtClean="0">
                <a:solidFill>
                  <a:schemeClr val="tx2"/>
                </a:solidFill>
                <a:latin typeface="Calibri" pitchFamily="34" charset="0"/>
              </a:rPr>
              <a:t>to our students to see and also work </a:t>
            </a:r>
            <a:r>
              <a:rPr lang="en-US" dirty="0">
                <a:solidFill>
                  <a:schemeClr val="tx2"/>
                </a:solidFill>
                <a:latin typeface="Calibri" pitchFamily="34" charset="0"/>
              </a:rPr>
              <a:t>on </a:t>
            </a:r>
            <a:r>
              <a:rPr lang="en-US" dirty="0" smtClean="0">
                <a:solidFill>
                  <a:schemeClr val="tx2"/>
                </a:solidFill>
                <a:latin typeface="Calibri" pitchFamily="34" charset="0"/>
              </a:rPr>
              <a:t>research projects</a:t>
            </a:r>
            <a:endParaRPr lang="el-GR" dirty="0">
              <a:solidFill>
                <a:srgbClr val="FF0000"/>
              </a:solidFill>
            </a:endParaRP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817073" y="1926255"/>
            <a:ext cx="4320000" cy="3240000"/>
          </a:xfrm>
          <a:prstGeom prst="rect">
            <a:avLst/>
          </a:prstGeom>
          <a:noFill/>
          <a:ln w="9525">
            <a:noFill/>
            <a:miter lim="800000"/>
            <a:headEnd/>
            <a:tailEnd/>
          </a:ln>
          <a:effectLst/>
        </p:spPr>
      </p:pic>
      <p:pic>
        <p:nvPicPr>
          <p:cNvPr id="16"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30468" y="3356992"/>
            <a:ext cx="4320000" cy="3240000"/>
          </a:xfrm>
          <a:prstGeom prst="rect">
            <a:avLst/>
          </a:prstGeom>
          <a:noFill/>
          <a:ln w="9525">
            <a:noFill/>
            <a:miter lim="800000"/>
            <a:headEnd/>
            <a:tailEnd/>
          </a:ln>
          <a:effectLst/>
        </p:spPr>
      </p:pic>
      <p:sp>
        <p:nvSpPr>
          <p:cNvPr id="7" name="Rectangle 2">
            <a:extLst>
              <a:ext uri="{FF2B5EF4-FFF2-40B4-BE49-F238E27FC236}">
                <a16:creationId xmlns:a16="http://schemas.microsoft.com/office/drawing/2014/main" xmlns="" id="{F3926B99-18BA-4C6C-828D-50598BA9F208}"/>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1657153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1239" y="1124344"/>
            <a:ext cx="10320607" cy="904863"/>
          </a:xfrm>
          <a:prstGeom prst="rect">
            <a:avLst/>
          </a:prstGeom>
        </p:spPr>
        <p:txBody>
          <a:bodyPr wrap="square">
            <a:spAutoFit/>
          </a:bodyPr>
          <a:lstStyle/>
          <a:p>
            <a:pPr>
              <a:spcBef>
                <a:spcPct val="20000"/>
              </a:spcBef>
              <a:buClr>
                <a:srgbClr val="0BD0D9"/>
              </a:buClr>
              <a:buSzPct val="95000"/>
            </a:pPr>
            <a:r>
              <a:rPr lang="en-US" sz="2400" b="1" dirty="0" smtClean="0"/>
              <a:t>LAB </a:t>
            </a:r>
            <a:r>
              <a:rPr lang="en-US" sz="2400" b="1" dirty="0"/>
              <a:t>OF ENVIRONMENTAL ENGINEERING AND </a:t>
            </a:r>
            <a:r>
              <a:rPr lang="en-US" sz="2400" b="1" dirty="0" smtClean="0"/>
              <a:t>PLANNING</a:t>
            </a:r>
            <a:endParaRPr lang="el-GR" sz="2400" dirty="0"/>
          </a:p>
          <a:p>
            <a:pPr>
              <a:spcBef>
                <a:spcPct val="20000"/>
              </a:spcBef>
              <a:buClr>
                <a:srgbClr val="0BD0D9"/>
              </a:buClr>
              <a:buSzPct val="95000"/>
            </a:pPr>
            <a:endParaRPr lang="el-GR" altLang="el-GR" sz="2400"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76029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8184232" y="2496248"/>
            <a:ext cx="2083398" cy="369332"/>
          </a:xfrm>
          <a:prstGeom prst="rect">
            <a:avLst/>
          </a:prstGeom>
        </p:spPr>
        <p:txBody>
          <a:bodyPr wrap="none">
            <a:spAutoFit/>
          </a:bodyPr>
          <a:lstStyle/>
          <a:p>
            <a:r>
              <a:rPr lang="el-GR" dirty="0" smtClean="0">
                <a:solidFill>
                  <a:schemeClr val="tx2"/>
                </a:solidFill>
                <a:latin typeface="Calibri" pitchFamily="34" charset="0"/>
              </a:rPr>
              <a:t>Waste management</a:t>
            </a:r>
            <a:endParaRPr lang="el-GR" dirty="0"/>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495600" y="2496247"/>
            <a:ext cx="5400000" cy="4016788"/>
          </a:xfrm>
          <a:prstGeom prst="rect">
            <a:avLst/>
          </a:prstGeom>
          <a:noFill/>
          <a:ln w="9525">
            <a:noFill/>
            <a:miter lim="800000"/>
            <a:headEnd/>
            <a:tailEnd/>
          </a:ln>
          <a:effectLst/>
        </p:spPr>
      </p:pic>
      <p:sp>
        <p:nvSpPr>
          <p:cNvPr id="9" name="Rectangle 2">
            <a:extLst>
              <a:ext uri="{FF2B5EF4-FFF2-40B4-BE49-F238E27FC236}">
                <a16:creationId xmlns:a16="http://schemas.microsoft.com/office/drawing/2014/main" xmlns="" id="{FC2AE1A4-57CE-45C9-B1F8-7FB7473C75C6}"/>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2726403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603089"/>
            <a:ext cx="6264696" cy="369332"/>
          </a:xfrm>
          <a:prstGeom prst="rect">
            <a:avLst/>
          </a:prstGeom>
        </p:spPr>
        <p:txBody>
          <a:bodyPr wrap="square">
            <a:spAutoFit/>
          </a:bodyPr>
          <a:lstStyle/>
          <a:p>
            <a:r>
              <a:rPr lang="en-US" dirty="0">
                <a:solidFill>
                  <a:schemeClr val="tx2"/>
                </a:solidFill>
                <a:latin typeface="Calibri" pitchFamily="34" charset="0"/>
              </a:rPr>
              <a:t>Laboratory of water quality</a:t>
            </a:r>
            <a:endParaRPr lang="el-GR" dirty="0">
              <a:solidFill>
                <a:srgbClr val="FF0000"/>
              </a:solidFill>
            </a:endParaRP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847528" y="2133117"/>
            <a:ext cx="4320000" cy="327354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40496" y="2996952"/>
            <a:ext cx="4320000" cy="3240000"/>
          </a:xfrm>
          <a:prstGeom prst="rect">
            <a:avLst/>
          </a:prstGeom>
          <a:noFill/>
          <a:ln w="9525">
            <a:noFill/>
            <a:miter lim="800000"/>
            <a:headEnd/>
            <a:tailEnd/>
          </a:ln>
          <a:effectLst/>
        </p:spPr>
      </p:pic>
      <p:sp>
        <p:nvSpPr>
          <p:cNvPr id="8" name="Rectangle 2">
            <a:extLst>
              <a:ext uri="{FF2B5EF4-FFF2-40B4-BE49-F238E27FC236}">
                <a16:creationId xmlns:a16="http://schemas.microsoft.com/office/drawing/2014/main" xmlns="" id="{25C0B719-A118-448F-B657-68CA30BAC8C2}"/>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4163605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_Geschwister\Downloads\freds_big_number-1200x675.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1042"/>
          <a:stretch/>
        </p:blipFill>
        <p:spPr bwMode="auto">
          <a:xfrm>
            <a:off x="0" y="-26471"/>
            <a:ext cx="5996764" cy="6889897"/>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6064251" y="618486"/>
            <a:ext cx="5953124" cy="5429889"/>
            <a:chOff x="3168081" y="1548289"/>
            <a:chExt cx="2692323" cy="2402722"/>
          </a:xfrm>
        </p:grpSpPr>
        <p:pic>
          <p:nvPicPr>
            <p:cNvPr id="5" name="Picture 4"/>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3837383" y="2163431"/>
              <a:ext cx="1353572" cy="1171086"/>
            </a:xfrm>
            <a:prstGeom prst="rect">
              <a:avLst/>
            </a:prstGeom>
            <a:noFill/>
            <a:ln w="9525">
              <a:noFill/>
              <a:miter lim="800000"/>
              <a:headEnd/>
              <a:tailEnd/>
            </a:ln>
          </p:spPr>
        </p:pic>
        <p:pic>
          <p:nvPicPr>
            <p:cNvPr id="6" name="Picture 2" descr="C:\Users\Angela Renata\Documents\Icons SDG 6\Synthesis icons-01.pn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859311" y="1548289"/>
              <a:ext cx="669867" cy="63162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Angela Renata\Documents\Icons SDG 6\Synthesis icons-02.png"/>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4545674" y="1551457"/>
              <a:ext cx="628453" cy="62845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Angela Renata\Documents\Icons SDG 6\Synthesis icons-03.pn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5186835" y="2117352"/>
              <a:ext cx="673569" cy="63162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Users\Angela Renata\Documents\Icons SDG 6\Synthesis icons-04.png"/>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5186835" y="2754620"/>
              <a:ext cx="673569" cy="63532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C:\Users\Angela Renata\Documents\Icons SDG 6\Synthesis icons-05.png"/>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4530087" y="3332943"/>
              <a:ext cx="616716" cy="61671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7" descr="C:\Users\Angela Renata\Documents\Icons SDG 6\Synthesis icons-06.png"/>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3864554" y="3334295"/>
              <a:ext cx="616716" cy="61671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C:\Users\Angela Renata\Documents\Icons SDG 6\Synthesis icons-07.png"/>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3168081" y="2692959"/>
              <a:ext cx="669302" cy="66930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9" descr="C:\Users\Angela Renata\Documents\Icons SDG 6\Synthesis icons-08.png"/>
            <p:cNvPicPr>
              <a:picLocks noChangeAspect="1" noChangeArrowheads="1"/>
            </p:cNvPicPr>
            <p:nvPr/>
          </p:nvPicPr>
          <p:blipFill>
            <a:blip r:embed="rId12" cstate="email">
              <a:extLst>
                <a:ext uri="{28A0092B-C50C-407E-A947-70E740481C1C}">
                  <a14:useLocalDpi xmlns:a14="http://schemas.microsoft.com/office/drawing/2010/main" xmlns=""/>
                </a:ext>
              </a:extLst>
            </a:blip>
            <a:srcRect/>
            <a:stretch>
              <a:fillRect/>
            </a:stretch>
          </p:blipFill>
          <p:spPr bwMode="auto">
            <a:xfrm>
              <a:off x="3175357" y="2025132"/>
              <a:ext cx="654750" cy="65475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xmlns="" val="1959376169"/>
      </p:ext>
    </p:extLst>
  </p:cSld>
  <p:clrMapOvr>
    <a:masterClrMapping/>
  </p:clrMapOvr>
  <mc:AlternateContent xmlns:mc="http://schemas.openxmlformats.org/markup-compatibility/2006">
    <mc:Choice xmlns:p14="http://schemas.microsoft.com/office/powerpoint/2010/main" xmlns="" Requires="p14">
      <p:transition spd="slow" p14:dur="125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media.licdn.com/mpr/mpr/AAEAAQAAAAAAAAPhAAAAJDQ3MzkzZjg3LTljOGQtNDQ3Ni1hMjBmLWMzNmQ0NGNjNGMwOA.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091644" y="1269095"/>
            <a:ext cx="3600000" cy="2053920"/>
          </a:xfrm>
          <a:prstGeom prst="rect">
            <a:avLst/>
          </a:prstGeom>
          <a:noFill/>
          <a:extLst>
            <a:ext uri="{909E8E84-426E-40dd-AFC4-6F175D3DCCD1}">
              <a14:hiddenFill xmlns="" xmlns:a14="http://schemas.microsoft.com/office/drawing/2010/main">
                <a:solidFill>
                  <a:srgbClr val="FFFFFF"/>
                </a:solidFill>
              </a14:hiddenFill>
            </a:ext>
          </a:extLst>
        </p:spPr>
      </p:pic>
      <p:pic>
        <p:nvPicPr>
          <p:cNvPr id="16388" name="Picture 4" descr="Eco court sign"/>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209748" y="4567716"/>
            <a:ext cx="4320000" cy="189473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8608235" y="3487596"/>
            <a:ext cx="3583765" cy="369332"/>
          </a:xfrm>
          <a:prstGeom prst="rect">
            <a:avLst/>
          </a:prstGeom>
        </p:spPr>
        <p:txBody>
          <a:bodyPr wrap="square">
            <a:spAutoFit/>
          </a:bodyPr>
          <a:lstStyle/>
          <a:p>
            <a:pPr algn="ctr"/>
            <a:r>
              <a:rPr lang="en-US" dirty="0">
                <a:solidFill>
                  <a:schemeClr val="tx2"/>
                </a:solidFill>
                <a:latin typeface="Calibri" pitchFamily="34" charset="0"/>
              </a:rPr>
              <a:t>Environmental legislation</a:t>
            </a:r>
            <a:endParaRPr lang="el-GR" dirty="0"/>
          </a:p>
        </p:txBody>
      </p:sp>
      <p:sp>
        <p:nvSpPr>
          <p:cNvPr id="8" name="Rectangle 2">
            <a:extLst>
              <a:ext uri="{FF2B5EF4-FFF2-40B4-BE49-F238E27FC236}">
                <a16:creationId xmlns:a16="http://schemas.microsoft.com/office/drawing/2014/main" xmlns="" id="{5A4F6AE8-CF5C-4F35-B771-DECE4CD35719}"/>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pic>
        <p:nvPicPr>
          <p:cNvPr id="1026" name="Picture 2" descr="Αποτέλεσμα εικόνας για wfd eu">
            <a:extLst>
              <a:ext uri="{FF2B5EF4-FFF2-40B4-BE49-F238E27FC236}">
                <a16:creationId xmlns:a16="http://schemas.microsoft.com/office/drawing/2014/main" xmlns="" id="{D4A42375-F1D5-4872-BB8B-19347309AEE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1866" y="2201721"/>
            <a:ext cx="3333750" cy="25717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564634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5625" y="1342585"/>
            <a:ext cx="8208912" cy="461665"/>
          </a:xfrm>
          <a:prstGeom prst="rect">
            <a:avLst/>
          </a:prstGeom>
        </p:spPr>
        <p:txBody>
          <a:bodyPr wrap="square">
            <a:spAutoFit/>
          </a:bodyPr>
          <a:lstStyle/>
          <a:p>
            <a:pPr>
              <a:spcBef>
                <a:spcPct val="20000"/>
              </a:spcBef>
              <a:buClr>
                <a:srgbClr val="0BD0D9"/>
              </a:buClr>
              <a:buSzPct val="95000"/>
            </a:pPr>
            <a:r>
              <a:rPr lang="en-US" altLang="el-GR" sz="2400" b="1" dirty="0" smtClean="0">
                <a:solidFill>
                  <a:schemeClr val="tx2"/>
                </a:solidFill>
                <a:latin typeface="Calibri" pitchFamily="34" charset="0"/>
              </a:rPr>
              <a:t>LAB OF WATER RESOURCES ENGINEERING AND MANAGEMENT</a:t>
            </a:r>
            <a:endParaRPr lang="el-GR" altLang="el-GR" sz="2400" b="1"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76029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https://www.watershed-watch.org/wordpress/wp-content/uploads/2011/02/water-cycle-salmon-groundwater-5B-final-cmyk.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618586" y="2204864"/>
            <a:ext cx="6709063" cy="367240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6413453" y="2296577"/>
            <a:ext cx="4711546" cy="369332"/>
          </a:xfrm>
          <a:prstGeom prst="rect">
            <a:avLst/>
          </a:prstGeom>
        </p:spPr>
        <p:txBody>
          <a:bodyPr wrap="none">
            <a:spAutoFit/>
          </a:bodyPr>
          <a:lstStyle/>
          <a:p>
            <a:r>
              <a:rPr lang="en-US" dirty="0" smtClean="0">
                <a:solidFill>
                  <a:schemeClr val="tx2"/>
                </a:solidFill>
                <a:latin typeface="Calibri" pitchFamily="34" charset="0"/>
              </a:rPr>
              <a:t>S</a:t>
            </a:r>
            <a:r>
              <a:rPr lang="el-GR" dirty="0" smtClean="0">
                <a:solidFill>
                  <a:schemeClr val="tx2"/>
                </a:solidFill>
                <a:latin typeface="Calibri" pitchFamily="34" charset="0"/>
              </a:rPr>
              <a:t>urface and grounwater resources management</a:t>
            </a:r>
            <a:endParaRPr lang="el-GR" dirty="0"/>
          </a:p>
        </p:txBody>
      </p:sp>
      <p:sp>
        <p:nvSpPr>
          <p:cNvPr id="7" name="Rectangle 2">
            <a:extLst>
              <a:ext uri="{FF2B5EF4-FFF2-40B4-BE49-F238E27FC236}">
                <a16:creationId xmlns:a16="http://schemas.microsoft.com/office/drawing/2014/main" xmlns="" id="{6A05FE2F-5ACD-4947-8389-08F5F4EC8609}"/>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401589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7739" y="1449916"/>
            <a:ext cx="8208912" cy="461665"/>
          </a:xfrm>
          <a:prstGeom prst="rect">
            <a:avLst/>
          </a:prstGeom>
        </p:spPr>
        <p:txBody>
          <a:bodyPr wrap="square">
            <a:spAutoFit/>
          </a:bodyPr>
          <a:lstStyle/>
          <a:p>
            <a:pPr>
              <a:spcBef>
                <a:spcPct val="20000"/>
              </a:spcBef>
              <a:buClr>
                <a:srgbClr val="0BD0D9"/>
              </a:buClr>
              <a:buSzPct val="95000"/>
            </a:pPr>
            <a:r>
              <a:rPr lang="en-US" altLang="el-GR" sz="2400" b="1" dirty="0" smtClean="0">
                <a:solidFill>
                  <a:schemeClr val="tx2"/>
                </a:solidFill>
                <a:latin typeface="Calibri" pitchFamily="34" charset="0"/>
              </a:rPr>
              <a:t>LAB OF WATER RESOURCES ENGINEERING AND MANAGEMENT</a:t>
            </a:r>
            <a:endParaRPr lang="el-GR" altLang="el-GR" sz="2400" b="1" dirty="0">
              <a:solidFill>
                <a:schemeClr val="tx2"/>
              </a:solidFill>
              <a:latin typeface="Calibri" pitchFamily="34" charset="0"/>
            </a:endParaRPr>
          </a:p>
        </p:txBody>
      </p:sp>
      <p:sp>
        <p:nvSpPr>
          <p:cNvPr id="6" name="Rectangle 5"/>
          <p:cNvSpPr/>
          <p:nvPr/>
        </p:nvSpPr>
        <p:spPr>
          <a:xfrm>
            <a:off x="7551303" y="2880043"/>
            <a:ext cx="1910274" cy="646331"/>
          </a:xfrm>
          <a:prstGeom prst="rect">
            <a:avLst/>
          </a:prstGeom>
        </p:spPr>
        <p:txBody>
          <a:bodyPr wrap="none">
            <a:spAutoFit/>
          </a:bodyPr>
          <a:lstStyle/>
          <a:p>
            <a:pPr algn="r"/>
            <a:r>
              <a:rPr lang="el-GR" dirty="0" smtClean="0">
                <a:solidFill>
                  <a:schemeClr val="tx2"/>
                </a:solidFill>
                <a:latin typeface="Calibri" pitchFamily="34" charset="0"/>
              </a:rPr>
              <a:t>Geothermical</a:t>
            </a:r>
          </a:p>
          <a:p>
            <a:pPr algn="r"/>
            <a:r>
              <a:rPr lang="el-GR" dirty="0" smtClean="0">
                <a:solidFill>
                  <a:schemeClr val="tx2"/>
                </a:solidFill>
                <a:latin typeface="Calibri" pitchFamily="34" charset="0"/>
              </a:rPr>
              <a:t>Sources of  energy</a:t>
            </a:r>
            <a:endParaRPr lang="el-GR" dirty="0">
              <a:solidFill>
                <a:schemeClr val="tx2"/>
              </a:solidFill>
              <a:latin typeface="Calibri" pitchFamily="34" charset="0"/>
            </a:endParaRPr>
          </a:p>
        </p:txBody>
      </p:sp>
      <p:pic>
        <p:nvPicPr>
          <p:cNvPr id="13314" name="Picture 2" descr="GeoThermal"/>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456040" y="3818443"/>
            <a:ext cx="3960000" cy="2775821"/>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descr="http://www.nasa.gov/sites/default/files/thumbnails/image/15-115.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847528" y="2276872"/>
            <a:ext cx="4320000" cy="202003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1847529" y="4330003"/>
            <a:ext cx="1627256" cy="369332"/>
          </a:xfrm>
          <a:prstGeom prst="rect">
            <a:avLst/>
          </a:prstGeom>
        </p:spPr>
        <p:txBody>
          <a:bodyPr wrap="none">
            <a:spAutoFit/>
          </a:bodyPr>
          <a:lstStyle/>
          <a:p>
            <a:r>
              <a:rPr lang="el-GR" dirty="0" smtClean="0">
                <a:solidFill>
                  <a:schemeClr val="tx2"/>
                </a:solidFill>
                <a:latin typeface="Calibri" pitchFamily="34" charset="0"/>
              </a:rPr>
              <a:t>Climate change</a:t>
            </a:r>
            <a:endParaRPr lang="el-GR" dirty="0">
              <a:solidFill>
                <a:schemeClr val="tx2"/>
              </a:solidFill>
              <a:latin typeface="Calibri" pitchFamily="34" charset="0"/>
            </a:endParaRPr>
          </a:p>
        </p:txBody>
      </p:sp>
      <p:sp>
        <p:nvSpPr>
          <p:cNvPr id="8" name="Rectangle 2">
            <a:extLst>
              <a:ext uri="{FF2B5EF4-FFF2-40B4-BE49-F238E27FC236}">
                <a16:creationId xmlns:a16="http://schemas.microsoft.com/office/drawing/2014/main" xmlns="" id="{E4C107B2-E13D-4564-B5D9-0B427A5F1D30}"/>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805068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603089"/>
            <a:ext cx="6264696" cy="369332"/>
          </a:xfrm>
          <a:prstGeom prst="rect">
            <a:avLst/>
          </a:prstGeom>
        </p:spPr>
        <p:txBody>
          <a:bodyPr wrap="square">
            <a:spAutoFit/>
          </a:bodyPr>
          <a:lstStyle/>
          <a:p>
            <a:r>
              <a:rPr lang="en-US" dirty="0">
                <a:solidFill>
                  <a:schemeClr val="tx2"/>
                </a:solidFill>
                <a:latin typeface="Calibri" pitchFamily="34" charset="0"/>
              </a:rPr>
              <a:t>Monitoring</a:t>
            </a:r>
            <a:r>
              <a:rPr lang="el-GR" dirty="0">
                <a:solidFill>
                  <a:schemeClr val="tx2"/>
                </a:solidFill>
                <a:latin typeface="Calibri" pitchFamily="34" charset="0"/>
              </a:rPr>
              <a:t>– </a:t>
            </a:r>
            <a:r>
              <a:rPr lang="en-US" dirty="0">
                <a:solidFill>
                  <a:srgbClr val="FF0000"/>
                </a:solidFill>
                <a:latin typeface="Calibri" pitchFamily="34" charset="0"/>
              </a:rPr>
              <a:t>Meteorological stations</a:t>
            </a:r>
            <a:endParaRPr lang="el-GR" dirty="0">
              <a:solidFill>
                <a:srgbClr val="FF0000"/>
              </a:solidFill>
            </a:endParaRPr>
          </a:p>
        </p:txBody>
      </p:sp>
      <p:pic>
        <p:nvPicPr>
          <p:cNvPr id="17410" name="Picture 2" descr="2013-12-08 14"/>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897046" y="1700809"/>
            <a:ext cx="3663451" cy="4903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35560" y="3284984"/>
            <a:ext cx="4320000" cy="3240000"/>
          </a:xfrm>
          <a:prstGeom prst="rect">
            <a:avLst/>
          </a:prstGeom>
        </p:spPr>
      </p:pic>
      <p:sp>
        <p:nvSpPr>
          <p:cNvPr id="7" name="Rectangle 2">
            <a:extLst>
              <a:ext uri="{FF2B5EF4-FFF2-40B4-BE49-F238E27FC236}">
                <a16:creationId xmlns:a16="http://schemas.microsoft.com/office/drawing/2014/main" xmlns="" id="{7C7EB178-ADD6-4B86-B5F1-F1582887634A}"/>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2878638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603089"/>
            <a:ext cx="6264696" cy="369332"/>
          </a:xfrm>
          <a:prstGeom prst="rect">
            <a:avLst/>
          </a:prstGeom>
        </p:spPr>
        <p:txBody>
          <a:bodyPr wrap="square">
            <a:spAutoFit/>
          </a:bodyPr>
          <a:lstStyle/>
          <a:p>
            <a:r>
              <a:rPr lang="en-US" dirty="0">
                <a:solidFill>
                  <a:schemeClr val="tx2"/>
                </a:solidFill>
                <a:latin typeface="Calibri" pitchFamily="34" charset="0"/>
              </a:rPr>
              <a:t>Monitoring of groundwater resources</a:t>
            </a:r>
            <a:endParaRPr lang="el-GR" dirty="0">
              <a:solidFill>
                <a:srgbClr val="FF0000"/>
              </a:solidFill>
            </a:endParaRPr>
          </a:p>
        </p:txBody>
      </p:sp>
      <p:pic>
        <p:nvPicPr>
          <p:cNvPr id="7" name="Picture 6"/>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919536" y="2780928"/>
            <a:ext cx="5596184" cy="3190106"/>
          </a:xfrm>
          <a:prstGeom prst="rect">
            <a:avLst/>
          </a:prstGeom>
          <a:ln>
            <a:noFill/>
          </a:ln>
          <a:extLst>
            <a:ext uri="{53640926-AAD7-44d8-BBD7-CCE9431645EC}">
              <a14:shadowObscured xmlns="" xmlns:a14="http://schemas.microsoft.com/office/drawing/2010/main"/>
            </a:ext>
          </a:extLst>
        </p:spPr>
      </p:pic>
      <p:pic>
        <p:nvPicPr>
          <p:cNvPr id="18434" name="Εικόνα 21519"/>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824192" y="1906488"/>
            <a:ext cx="2726276" cy="4834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xmlns="" id="{3D620F9C-D19B-4A83-AC50-AAFFA5FE526F}"/>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19192670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limosMarina"/>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351784" y="2060848"/>
            <a:ext cx="3600000" cy="2249684"/>
          </a:xfrm>
          <a:prstGeom prst="rect">
            <a:avLst/>
          </a:prstGeom>
          <a:noFill/>
          <a:ln w="254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7608169" y="2461563"/>
            <a:ext cx="2128595" cy="369332"/>
          </a:xfrm>
          <a:prstGeom prst="rect">
            <a:avLst/>
          </a:prstGeom>
        </p:spPr>
        <p:txBody>
          <a:bodyPr wrap="none">
            <a:spAutoFit/>
          </a:bodyPr>
          <a:lstStyle/>
          <a:p>
            <a:r>
              <a:rPr lang="el-GR" dirty="0" smtClean="0">
                <a:solidFill>
                  <a:schemeClr val="tx2"/>
                </a:solidFill>
                <a:latin typeface="Calibri" pitchFamily="34" charset="0"/>
              </a:rPr>
              <a:t>Harbour engineering</a:t>
            </a:r>
            <a:endParaRPr lang="el-GR" dirty="0"/>
          </a:p>
        </p:txBody>
      </p:sp>
      <p:pic>
        <p:nvPicPr>
          <p:cNvPr id="8" name="Picture 6" descr="DSCF039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384232" y="3591756"/>
            <a:ext cx="3600000" cy="2811632"/>
          </a:xfrm>
          <a:prstGeom prst="rect">
            <a:avLst/>
          </a:prstGeom>
          <a:noFill/>
          <a:ln w="254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930107" y="1338499"/>
            <a:ext cx="9429484" cy="461665"/>
          </a:xfrm>
          <a:prstGeom prst="rect">
            <a:avLst/>
          </a:prstGeom>
        </p:spPr>
        <p:txBody>
          <a:bodyPr wrap="square">
            <a:spAutoFit/>
          </a:bodyPr>
          <a:lstStyle/>
          <a:p>
            <a:pPr>
              <a:spcBef>
                <a:spcPct val="20000"/>
              </a:spcBef>
              <a:buClr>
                <a:srgbClr val="0BD0D9"/>
              </a:buClr>
              <a:buSzPct val="95000"/>
            </a:pPr>
            <a:r>
              <a:rPr lang="en-US" altLang="el-GR" sz="2400" b="1" dirty="0" smtClean="0">
                <a:solidFill>
                  <a:schemeClr val="tx2"/>
                </a:solidFill>
                <a:latin typeface="Calibri" pitchFamily="34" charset="0"/>
              </a:rPr>
              <a:t>LAB OF MARITIME ENGINEERING AND MARITIME WORKS</a:t>
            </a:r>
            <a:endParaRPr lang="el-GR" altLang="el-GR" sz="2400" b="1" dirty="0">
              <a:solidFill>
                <a:schemeClr val="tx2"/>
              </a:solidFill>
              <a:latin typeface="Calibri" pitchFamily="34" charset="0"/>
            </a:endParaRPr>
          </a:p>
        </p:txBody>
      </p:sp>
      <p:sp>
        <p:nvSpPr>
          <p:cNvPr id="10" name="Rectangle 2">
            <a:extLst>
              <a:ext uri="{FF2B5EF4-FFF2-40B4-BE49-F238E27FC236}">
                <a16:creationId xmlns:a16="http://schemas.microsoft.com/office/drawing/2014/main" xmlns="" id="{92CE179D-7C57-4BD4-8E72-B553B6AD88F5}"/>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2101209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descr="DSC06479"/>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956140" y="2204864"/>
            <a:ext cx="3600000" cy="27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6280307" y="3548361"/>
            <a:ext cx="3600000" cy="2930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lgn="ctr">
                <a:solidFill>
                  <a:srgbClr val="FF66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2">
            <a:extLst>
              <a:ext uri="{FF2B5EF4-FFF2-40B4-BE49-F238E27FC236}">
                <a16:creationId xmlns:a16="http://schemas.microsoft.com/office/drawing/2014/main" xmlns="" id="{6BC81FB9-A707-4FAC-95D8-4AA339A1BDC2}"/>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
        <p:nvSpPr>
          <p:cNvPr id="11" name="Rectangle 10"/>
          <p:cNvSpPr/>
          <p:nvPr/>
        </p:nvSpPr>
        <p:spPr>
          <a:xfrm>
            <a:off x="1430934" y="1356387"/>
            <a:ext cx="9429484" cy="461665"/>
          </a:xfrm>
          <a:prstGeom prst="rect">
            <a:avLst/>
          </a:prstGeom>
        </p:spPr>
        <p:txBody>
          <a:bodyPr wrap="square">
            <a:spAutoFit/>
          </a:bodyPr>
          <a:lstStyle/>
          <a:p>
            <a:pPr>
              <a:spcBef>
                <a:spcPct val="20000"/>
              </a:spcBef>
              <a:buClr>
                <a:srgbClr val="0BD0D9"/>
              </a:buClr>
              <a:buSzPct val="95000"/>
            </a:pPr>
            <a:r>
              <a:rPr lang="en-US" altLang="el-GR" sz="2400" b="1" dirty="0" smtClean="0">
                <a:solidFill>
                  <a:schemeClr val="tx2"/>
                </a:solidFill>
                <a:latin typeface="Calibri" pitchFamily="34" charset="0"/>
              </a:rPr>
              <a:t>LAB OF MARITIME ENGINEERING AND MARITIME WORKS</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835667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484785"/>
            <a:ext cx="8846956" cy="646331"/>
          </a:xfrm>
          <a:prstGeom prst="rect">
            <a:avLst/>
          </a:prstGeom>
        </p:spPr>
        <p:txBody>
          <a:bodyPr wrap="square">
            <a:spAutoFit/>
          </a:bodyPr>
          <a:lstStyle/>
          <a:p>
            <a:r>
              <a:rPr lang="en-US" dirty="0">
                <a:solidFill>
                  <a:schemeClr val="tx2"/>
                </a:solidFill>
                <a:latin typeface="Calibri" pitchFamily="34" charset="0"/>
              </a:rPr>
              <a:t>W-</a:t>
            </a:r>
            <a:r>
              <a:rPr lang="en-US" dirty="0" err="1">
                <a:solidFill>
                  <a:schemeClr val="tx2"/>
                </a:solidFill>
                <a:latin typeface="Calibri" pitchFamily="34" charset="0"/>
              </a:rPr>
              <a:t>ifi</a:t>
            </a:r>
            <a:r>
              <a:rPr lang="en-US" dirty="0">
                <a:solidFill>
                  <a:schemeClr val="tx2"/>
                </a:solidFill>
                <a:latin typeface="Calibri" pitchFamily="34" charset="0"/>
              </a:rPr>
              <a:t> network of sensors</a:t>
            </a:r>
            <a:r>
              <a:rPr lang="el-GR" altLang="el-GR" dirty="0">
                <a:solidFill>
                  <a:srgbClr val="FF0000"/>
                </a:solidFill>
              </a:rPr>
              <a:t> </a:t>
            </a:r>
            <a:r>
              <a:rPr lang="en-US" altLang="el-GR" dirty="0">
                <a:solidFill>
                  <a:srgbClr val="FF0000"/>
                </a:solidFill>
              </a:rPr>
              <a:t>–maritime works (ΜΕΥΟ AUTH)</a:t>
            </a:r>
            <a:r>
              <a:rPr lang="el-GR" altLang="el-GR" dirty="0">
                <a:solidFill>
                  <a:srgbClr val="FF0000"/>
                </a:solidFill>
              </a:rPr>
              <a:t>: </a:t>
            </a:r>
            <a:r>
              <a:rPr lang="en-US" altLang="el-GR" dirty="0">
                <a:solidFill>
                  <a:srgbClr val="FF0000"/>
                </a:solidFill>
              </a:rPr>
              <a:t>KAVALA Port</a:t>
            </a:r>
          </a:p>
          <a:p>
            <a:endParaRPr lang="el-GR" dirty="0">
              <a:solidFill>
                <a:srgbClr val="FF0000"/>
              </a:solidFill>
            </a:endParaRPr>
          </a:p>
        </p:txBody>
      </p:sp>
      <p:pic>
        <p:nvPicPr>
          <p:cNvPr id="8" name="Picture 31" descr="13936537_666784506820094_1238684287_n"/>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935146" y="2144538"/>
            <a:ext cx="1578613" cy="2364854"/>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33" descr="DSCF2778_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948435" y="2506240"/>
            <a:ext cx="2669848" cy="2003152"/>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4" descr="DSCF2786_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219381" y="4629400"/>
            <a:ext cx="3371794" cy="2111969"/>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36" descr="DSCF280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816080" y="2610460"/>
            <a:ext cx="1837628" cy="1898933"/>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37" descr="DSCF283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8821988" y="2267124"/>
            <a:ext cx="1736475" cy="2314277"/>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38" descr="DSCF2854"/>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441220" y="4653369"/>
            <a:ext cx="3612418" cy="2027675"/>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xmlns="" id="{F267C094-E3A2-426E-9237-095FF20FCD79}"/>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4032614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484785"/>
            <a:ext cx="8846956" cy="646331"/>
          </a:xfrm>
          <a:prstGeom prst="rect">
            <a:avLst/>
          </a:prstGeom>
        </p:spPr>
        <p:txBody>
          <a:bodyPr wrap="square">
            <a:spAutoFit/>
          </a:bodyPr>
          <a:lstStyle/>
          <a:p>
            <a:r>
              <a:rPr lang="en-US" dirty="0">
                <a:solidFill>
                  <a:schemeClr val="tx2"/>
                </a:solidFill>
                <a:latin typeface="Calibri" pitchFamily="34" charset="0"/>
              </a:rPr>
              <a:t>Students’ involvement-</a:t>
            </a:r>
            <a:r>
              <a:rPr lang="en-US" dirty="0" smtClean="0">
                <a:solidFill>
                  <a:schemeClr val="tx2"/>
                </a:solidFill>
                <a:latin typeface="Calibri" pitchFamily="34" charset="0"/>
              </a:rPr>
              <a:t>excursions</a:t>
            </a:r>
            <a:endParaRPr lang="en-US" altLang="el-GR" dirty="0">
              <a:solidFill>
                <a:srgbClr val="FF0000"/>
              </a:solidFill>
            </a:endParaRPr>
          </a:p>
          <a:p>
            <a:endParaRPr lang="el-GR" dirty="0">
              <a:solidFill>
                <a:srgbClr val="FF0000"/>
              </a:solidFill>
            </a:endParaRPr>
          </a:p>
        </p:txBody>
      </p:sp>
      <p:pic>
        <p:nvPicPr>
          <p:cNvPr id="7" name="Picture 2" descr="https://scontent-vie1-1.xx.fbcdn.net/v/t1.0-9/300901_517865341608330_1681936403_n.jpg?oh=77be108b20261a145c7708abd59db9b7&amp;oe=58A60CA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799353" y="1957609"/>
            <a:ext cx="4320000" cy="3240000"/>
          </a:xfrm>
          <a:prstGeom prst="rect">
            <a:avLst/>
          </a:prstGeom>
          <a:noFill/>
        </p:spPr>
      </p:pic>
      <p:pic>
        <p:nvPicPr>
          <p:cNvPr id="8" name="Picture 2" descr="https://scontent-vie1-1.xx.fbcdn.net/v/t1.0-9/13321908_1008311725882558_2100010415540737992_n.jpg?oh=8d741b5cf18c846bb5eefb4500aeea3d&amp;oe=58644F7B"/>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30468" y="3356992"/>
            <a:ext cx="4320000" cy="3240000"/>
          </a:xfrm>
          <a:prstGeom prst="rect">
            <a:avLst/>
          </a:prstGeom>
          <a:noFill/>
        </p:spPr>
      </p:pic>
      <p:sp>
        <p:nvSpPr>
          <p:cNvPr id="9" name="Rectangle 2">
            <a:extLst>
              <a:ext uri="{FF2B5EF4-FFF2-40B4-BE49-F238E27FC236}">
                <a16:creationId xmlns:a16="http://schemas.microsoft.com/office/drawing/2014/main" xmlns="" id="{84279C88-4BD2-49FE-B694-48740B2C8A6E}"/>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2617434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0660_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6990" y="2130343"/>
            <a:ext cx="4320000" cy="2878470"/>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4" descr="DSC00711"/>
          <p:cNvPicPr>
            <a:picLocks noChangeAspect="1" noChangeArrowheads="1"/>
          </p:cNvPicPr>
          <p:nvPr/>
        </p:nvPicPr>
        <p:blipFill>
          <a:blip r:embed="rId3" cstate="print">
            <a:extLst>
              <a:ext uri="{28A0092B-C50C-407E-A947-70E740481C1C}">
                <a14:useLocalDpi xmlns:a14="http://schemas.microsoft.com/office/drawing/2010/main" xmlns="" val="0"/>
              </a:ext>
            </a:extLst>
          </a:blip>
          <a:srcRect t="17638"/>
          <a:stretch>
            <a:fillRect/>
          </a:stretch>
        </p:blipFill>
        <p:spPr bwMode="auto">
          <a:xfrm>
            <a:off x="6196312" y="3789040"/>
            <a:ext cx="4320000" cy="2668564"/>
          </a:xfrm>
          <a:prstGeom prst="rect">
            <a:avLst/>
          </a:prstGeom>
          <a:noFill/>
          <a:ln w="254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xmlns="" id="{89E85FFA-DA5F-49BD-B6D9-39E649BEB85B}"/>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045333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_Geschwister\Downloads\freds_big_number-1200x675.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1042"/>
          <a:stretch/>
        </p:blipFill>
        <p:spPr bwMode="auto">
          <a:xfrm>
            <a:off x="-24300" y="0"/>
            <a:ext cx="5996764" cy="6889897"/>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xmlns="" val="2691856254"/>
              </p:ext>
            </p:extLst>
          </p:nvPr>
        </p:nvGraphicFramePr>
        <p:xfrm>
          <a:off x="6136586" y="250481"/>
          <a:ext cx="5838537" cy="6418288"/>
        </p:xfrm>
        <a:graphic>
          <a:graphicData uri="http://schemas.openxmlformats.org/drawingml/2006/table">
            <a:tbl>
              <a:tblPr firstCol="1" bandRow="1">
                <a:tableStyleId>{5C22544A-7EE6-4342-B048-85BDC9FD1C3A}</a:tableStyleId>
              </a:tblPr>
              <a:tblGrid>
                <a:gridCol w="1185343">
                  <a:extLst>
                    <a:ext uri="{9D8B030D-6E8A-4147-A177-3AD203B41FA5}">
                      <a16:colId xmlns="" xmlns:a16="http://schemas.microsoft.com/office/drawing/2014/main" val="20000"/>
                    </a:ext>
                  </a:extLst>
                </a:gridCol>
                <a:gridCol w="4653194">
                  <a:extLst>
                    <a:ext uri="{9D8B030D-6E8A-4147-A177-3AD203B41FA5}">
                      <a16:colId xmlns="" xmlns:a16="http://schemas.microsoft.com/office/drawing/2014/main" val="20001"/>
                    </a:ext>
                  </a:extLst>
                </a:gridCol>
              </a:tblGrid>
              <a:tr h="519286">
                <a:tc>
                  <a:txBody>
                    <a:bodyPr/>
                    <a:lstStyle/>
                    <a:p>
                      <a:pPr algn="ctr">
                        <a:spcBef>
                          <a:spcPts val="600"/>
                        </a:spcBef>
                        <a:spcAft>
                          <a:spcPts val="600"/>
                        </a:spcAft>
                      </a:pPr>
                      <a:r>
                        <a:rPr lang="en-GB" dirty="0">
                          <a:latin typeface="Arial" panose="020B0604020202020204" pitchFamily="34" charset="0"/>
                          <a:cs typeface="Arial" panose="020B0604020202020204" pitchFamily="34" charset="0"/>
                        </a:rPr>
                        <a:t>6.1.1 </a:t>
                      </a:r>
                    </a:p>
                  </a:txBody>
                  <a:tcPr marL="68580" marR="68580" marT="0" marB="0">
                    <a:solidFill>
                      <a:srgbClr val="FFC000"/>
                    </a:solidFill>
                  </a:tcPr>
                </a:tc>
                <a:tc>
                  <a:txBody>
                    <a:bodyPr/>
                    <a:lstStyle/>
                    <a:p>
                      <a:pPr>
                        <a:spcBef>
                          <a:spcPts val="600"/>
                        </a:spcBef>
                        <a:spcAft>
                          <a:spcPts val="600"/>
                        </a:spcAft>
                      </a:pPr>
                      <a:r>
                        <a:rPr lang="en-GB" sz="1800" b="0" dirty="0">
                          <a:effectLst/>
                          <a:latin typeface="Arial" panose="020B0604020202020204" pitchFamily="34" charset="0"/>
                          <a:cs typeface="Arial" panose="020B0604020202020204" pitchFamily="34" charset="0"/>
                        </a:rPr>
                        <a:t>Safely managed drinking water services </a:t>
                      </a:r>
                      <a:endParaRPr lang="en-GB" sz="18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0"/>
                  </a:ext>
                </a:extLst>
              </a:tr>
              <a:tr h="519286">
                <a:tc>
                  <a:txBody>
                    <a:bodyPr/>
                    <a:lstStyle/>
                    <a:p>
                      <a:pPr algn="ctr">
                        <a:spcBef>
                          <a:spcPts val="600"/>
                        </a:spcBef>
                        <a:spcAft>
                          <a:spcPts val="600"/>
                        </a:spcAft>
                      </a:pPr>
                      <a:r>
                        <a:rPr lang="en-GB" dirty="0">
                          <a:latin typeface="Arial" panose="020B0604020202020204" pitchFamily="34" charset="0"/>
                          <a:cs typeface="Arial" panose="020B0604020202020204" pitchFamily="34" charset="0"/>
                        </a:rPr>
                        <a:t>6.2.1 </a:t>
                      </a:r>
                    </a:p>
                  </a:txBody>
                  <a:tcPr marL="68580" marR="68580" marT="0" marB="0">
                    <a:solidFill>
                      <a:srgbClr val="FFC000"/>
                    </a:solidFill>
                  </a:tcPr>
                </a:tc>
                <a:tc>
                  <a:txBody>
                    <a:bodyPr/>
                    <a:lstStyle/>
                    <a:p>
                      <a:pPr>
                        <a:spcBef>
                          <a:spcPts val="600"/>
                        </a:spcBef>
                        <a:spcAft>
                          <a:spcPts val="600"/>
                        </a:spcAft>
                      </a:pPr>
                      <a:r>
                        <a:rPr lang="en-GB" sz="1800" b="0" dirty="0">
                          <a:effectLst/>
                          <a:latin typeface="Arial" panose="020B0604020202020204" pitchFamily="34" charset="0"/>
                          <a:cs typeface="Arial" panose="020B0604020202020204" pitchFamily="34" charset="0"/>
                        </a:rPr>
                        <a:t>Safely managed sanitation and hygiene services </a:t>
                      </a:r>
                      <a:endParaRPr lang="en-GB" sz="18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519286">
                <a:tc>
                  <a:txBody>
                    <a:bodyPr/>
                    <a:lstStyle/>
                    <a:p>
                      <a:pPr algn="ctr">
                        <a:spcBef>
                          <a:spcPts val="600"/>
                        </a:spcBef>
                        <a:spcAft>
                          <a:spcPts val="600"/>
                        </a:spcAft>
                      </a:pPr>
                      <a:r>
                        <a:rPr lang="en-GB">
                          <a:latin typeface="Arial" panose="020B0604020202020204" pitchFamily="34" charset="0"/>
                          <a:cs typeface="Arial" panose="020B0604020202020204" pitchFamily="34" charset="0"/>
                        </a:rPr>
                        <a:t>6.3.1 </a:t>
                      </a:r>
                    </a:p>
                  </a:txBody>
                  <a:tcPr marL="68580" marR="68580" marT="0" marB="0">
                    <a:solidFill>
                      <a:srgbClr val="FFC000"/>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GB" sz="1800" b="0" dirty="0">
                          <a:solidFill>
                            <a:schemeClr val="tx1"/>
                          </a:solidFill>
                          <a:effectLst/>
                          <a:latin typeface="Arial" panose="020B0604020202020204" pitchFamily="34" charset="0"/>
                          <a:cs typeface="Arial" panose="020B0604020202020204" pitchFamily="34" charset="0"/>
                        </a:rPr>
                        <a:t>Wastewater safely treated </a:t>
                      </a:r>
                      <a:endParaRPr lang="en-GB" sz="18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519286">
                <a:tc>
                  <a:txBody>
                    <a:bodyPr/>
                    <a:lstStyle/>
                    <a:p>
                      <a:pPr algn="ctr">
                        <a:spcBef>
                          <a:spcPts val="600"/>
                        </a:spcBef>
                        <a:spcAft>
                          <a:spcPts val="600"/>
                        </a:spcAft>
                      </a:pPr>
                      <a:r>
                        <a:rPr lang="en-GB">
                          <a:latin typeface="Arial" panose="020B0604020202020204" pitchFamily="34" charset="0"/>
                          <a:cs typeface="Arial" panose="020B0604020202020204" pitchFamily="34" charset="0"/>
                        </a:rPr>
                        <a:t>6.3.2 </a:t>
                      </a:r>
                    </a:p>
                  </a:txBody>
                  <a:tcPr marL="68580" marR="68580" marT="0" marB="0">
                    <a:solidFill>
                      <a:srgbClr val="FFC000"/>
                    </a:solidFill>
                  </a:tcPr>
                </a:tc>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Good water quality</a:t>
                      </a:r>
                      <a:r>
                        <a:rPr lang="en-GB" sz="1800" b="0" baseline="0" dirty="0">
                          <a:solidFill>
                            <a:schemeClr val="tx1"/>
                          </a:solidFill>
                          <a:effectLst/>
                          <a:latin typeface="Arial" panose="020B0604020202020204" pitchFamily="34" charset="0"/>
                          <a:cs typeface="Arial" panose="020B0604020202020204" pitchFamily="34" charset="0"/>
                        </a:rPr>
                        <a:t> </a:t>
                      </a:r>
                      <a:endParaRPr lang="en-GB" sz="18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3"/>
                  </a:ext>
                </a:extLst>
              </a:tr>
              <a:tr h="322315">
                <a:tc>
                  <a:txBody>
                    <a:bodyPr/>
                    <a:lstStyle/>
                    <a:p>
                      <a:pPr algn="ctr">
                        <a:spcBef>
                          <a:spcPts val="600"/>
                        </a:spcBef>
                        <a:spcAft>
                          <a:spcPts val="600"/>
                        </a:spcAft>
                      </a:pPr>
                      <a:r>
                        <a:rPr lang="en-GB">
                          <a:latin typeface="Arial" panose="020B0604020202020204" pitchFamily="34" charset="0"/>
                          <a:cs typeface="Arial" panose="020B0604020202020204" pitchFamily="34" charset="0"/>
                        </a:rPr>
                        <a:t>6.4.1 </a:t>
                      </a:r>
                    </a:p>
                  </a:txBody>
                  <a:tcPr marL="68580" marR="68580" marT="0" marB="0">
                    <a:solidFill>
                      <a:srgbClr val="FFC000"/>
                    </a:solidFill>
                  </a:tcPr>
                </a:tc>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Water use efficiency </a:t>
                      </a:r>
                      <a:endParaRPr lang="en-GB" sz="18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4"/>
                  </a:ext>
                </a:extLst>
              </a:tr>
              <a:tr h="322315">
                <a:tc>
                  <a:txBody>
                    <a:bodyPr/>
                    <a:lstStyle/>
                    <a:p>
                      <a:pPr algn="ctr">
                        <a:spcBef>
                          <a:spcPts val="600"/>
                        </a:spcBef>
                        <a:spcAft>
                          <a:spcPts val="600"/>
                        </a:spcAft>
                      </a:pPr>
                      <a:r>
                        <a:rPr lang="en-GB">
                          <a:latin typeface="Arial" panose="020B0604020202020204" pitchFamily="34" charset="0"/>
                          <a:cs typeface="Arial" panose="020B0604020202020204" pitchFamily="34" charset="0"/>
                        </a:rPr>
                        <a:t>6.4.2 </a:t>
                      </a:r>
                    </a:p>
                  </a:txBody>
                  <a:tcPr marL="68580" marR="68580" marT="0" marB="0">
                    <a:solidFill>
                      <a:srgbClr val="FFC000"/>
                    </a:solidFill>
                  </a:tcPr>
                </a:tc>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Level of water stress</a:t>
                      </a:r>
                      <a:endParaRPr lang="en-GB" sz="18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5"/>
                  </a:ext>
                </a:extLst>
              </a:tr>
              <a:tr h="519286">
                <a:tc>
                  <a:txBody>
                    <a:bodyPr/>
                    <a:lstStyle/>
                    <a:p>
                      <a:pPr algn="ctr">
                        <a:spcBef>
                          <a:spcPts val="600"/>
                        </a:spcBef>
                        <a:spcAft>
                          <a:spcPts val="600"/>
                        </a:spcAft>
                      </a:pPr>
                      <a:r>
                        <a:rPr lang="en-GB">
                          <a:latin typeface="Arial" panose="020B0604020202020204" pitchFamily="34" charset="0"/>
                          <a:cs typeface="Arial" panose="020B0604020202020204" pitchFamily="34" charset="0"/>
                        </a:rPr>
                        <a:t>6.5.1 </a:t>
                      </a:r>
                    </a:p>
                  </a:txBody>
                  <a:tcPr marL="68580" marR="68580" marT="0" marB="0">
                    <a:solidFill>
                      <a:srgbClr val="FFC000"/>
                    </a:solidFill>
                  </a:tcPr>
                </a:tc>
                <a:tc>
                  <a:txBody>
                    <a:bodyPr/>
                    <a:lstStyle/>
                    <a:p>
                      <a:pPr>
                        <a:spcBef>
                          <a:spcPts val="600"/>
                        </a:spcBef>
                        <a:spcAft>
                          <a:spcPts val="600"/>
                        </a:spcAft>
                      </a:pPr>
                      <a:r>
                        <a:rPr lang="en-GB" sz="1800" b="1" dirty="0">
                          <a:solidFill>
                            <a:schemeClr val="tx1"/>
                          </a:solidFill>
                          <a:effectLst/>
                          <a:latin typeface="Arial" panose="020B0604020202020204" pitchFamily="34" charset="0"/>
                          <a:cs typeface="Arial" panose="020B0604020202020204" pitchFamily="34" charset="0"/>
                        </a:rPr>
                        <a:t>Integrated water resources management </a:t>
                      </a:r>
                      <a:endParaRPr lang="en-GB"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6"/>
                  </a:ext>
                </a:extLst>
              </a:tr>
              <a:tr h="758251">
                <a:tc>
                  <a:txBody>
                    <a:bodyPr/>
                    <a:lstStyle/>
                    <a:p>
                      <a:pPr algn="ctr">
                        <a:spcBef>
                          <a:spcPts val="600"/>
                        </a:spcBef>
                        <a:spcAft>
                          <a:spcPts val="600"/>
                        </a:spcAft>
                      </a:pPr>
                      <a:r>
                        <a:rPr lang="en-GB" dirty="0">
                          <a:latin typeface="Arial" panose="020B0604020202020204" pitchFamily="34" charset="0"/>
                          <a:cs typeface="Arial" panose="020B0604020202020204" pitchFamily="34" charset="0"/>
                        </a:rPr>
                        <a:t>6.5.2 </a:t>
                      </a:r>
                    </a:p>
                  </a:txBody>
                  <a:tcPr marL="68580" marR="68580" marT="0" marB="0">
                    <a:solidFill>
                      <a:srgbClr val="FFC000"/>
                    </a:solidFill>
                  </a:tcPr>
                </a:tc>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Transboundary basin area with water cooperation </a:t>
                      </a:r>
                      <a:endParaRPr lang="en-GB" sz="18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7"/>
                  </a:ext>
                </a:extLst>
              </a:tr>
              <a:tr h="519286">
                <a:tc>
                  <a:txBody>
                    <a:bodyPr/>
                    <a:lstStyle/>
                    <a:p>
                      <a:pPr algn="ctr">
                        <a:spcBef>
                          <a:spcPts val="600"/>
                        </a:spcBef>
                        <a:spcAft>
                          <a:spcPts val="600"/>
                        </a:spcAft>
                      </a:pPr>
                      <a:r>
                        <a:rPr lang="en-GB">
                          <a:latin typeface="Arial" panose="020B0604020202020204" pitchFamily="34" charset="0"/>
                          <a:cs typeface="Arial" panose="020B0604020202020204" pitchFamily="34" charset="0"/>
                        </a:rPr>
                        <a:t>6.6.1 </a:t>
                      </a:r>
                    </a:p>
                  </a:txBody>
                  <a:tcPr marL="68580" marR="68580" marT="0" marB="0">
                    <a:solidFill>
                      <a:srgbClr val="FFC000"/>
                    </a:solidFill>
                  </a:tcPr>
                </a:tc>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Water-related ecosystems </a:t>
                      </a:r>
                      <a:endParaRPr lang="en-GB" sz="18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8"/>
                  </a:ext>
                </a:extLst>
              </a:tr>
              <a:tr h="864452">
                <a:tc>
                  <a:txBody>
                    <a:bodyPr/>
                    <a:lstStyle/>
                    <a:p>
                      <a:pPr algn="ctr">
                        <a:spcBef>
                          <a:spcPts val="600"/>
                        </a:spcBef>
                        <a:spcAft>
                          <a:spcPts val="600"/>
                        </a:spcAft>
                      </a:pPr>
                      <a:r>
                        <a:rPr lang="en-GB" dirty="0">
                          <a:latin typeface="Arial" panose="020B0604020202020204" pitchFamily="34" charset="0"/>
                          <a:cs typeface="Arial" panose="020B0604020202020204" pitchFamily="34" charset="0"/>
                        </a:rPr>
                        <a:t>6.A </a:t>
                      </a:r>
                    </a:p>
                  </a:txBody>
                  <a:tcPr marL="68580" marR="68580" marT="0" marB="0">
                    <a:solidFill>
                      <a:srgbClr val="FFC000"/>
                    </a:solidFill>
                  </a:tcPr>
                </a:tc>
                <a:tc>
                  <a:txBody>
                    <a:bodyPr/>
                    <a:lstStyle/>
                    <a:p>
                      <a:pPr>
                        <a:spcBef>
                          <a:spcPts val="600"/>
                        </a:spcBef>
                        <a:spcAft>
                          <a:spcPts val="600"/>
                        </a:spcAft>
                      </a:pPr>
                      <a:r>
                        <a:rPr lang="en-GB" sz="1800" b="0" dirty="0">
                          <a:effectLst/>
                          <a:latin typeface="Arial" panose="020B0604020202020204" pitchFamily="34" charset="0"/>
                          <a:cs typeface="Arial" panose="020B0604020202020204" pitchFamily="34" charset="0"/>
                        </a:rPr>
                        <a:t>Enhance international water cooperation</a:t>
                      </a:r>
                      <a:endParaRPr lang="en-GB" sz="18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09"/>
                  </a:ext>
                </a:extLst>
              </a:tr>
              <a:tr h="1005885">
                <a:tc>
                  <a:txBody>
                    <a:bodyPr/>
                    <a:lstStyle/>
                    <a:p>
                      <a:pPr algn="ctr">
                        <a:spcBef>
                          <a:spcPts val="600"/>
                        </a:spcBef>
                        <a:spcAft>
                          <a:spcPts val="600"/>
                        </a:spcAft>
                      </a:pPr>
                      <a:r>
                        <a:rPr lang="en-GB" dirty="0">
                          <a:latin typeface="Arial" panose="020B0604020202020204" pitchFamily="34" charset="0"/>
                          <a:cs typeface="Arial" panose="020B0604020202020204" pitchFamily="34" charset="0"/>
                        </a:rPr>
                        <a:t>6.B </a:t>
                      </a:r>
                    </a:p>
                  </a:txBody>
                  <a:tcPr marL="68580" marR="68580" marT="0" marB="0">
                    <a:solidFill>
                      <a:srgbClr val="FFC000"/>
                    </a:solidFill>
                  </a:tcPr>
                </a:tc>
                <a:tc>
                  <a:txBody>
                    <a:bodyPr/>
                    <a:lstStyle/>
                    <a:p>
                      <a:pPr>
                        <a:spcBef>
                          <a:spcPts val="600"/>
                        </a:spcBef>
                        <a:spcAft>
                          <a:spcPts val="600"/>
                        </a:spcAft>
                      </a:pPr>
                      <a:r>
                        <a:rPr lang="en-GB" sz="1800" b="0" dirty="0">
                          <a:effectLst/>
                          <a:latin typeface="Arial" panose="020B0604020202020204" pitchFamily="34" charset="0"/>
                          <a:cs typeface="Arial" panose="020B0604020202020204" pitchFamily="34" charset="0"/>
                        </a:rPr>
                        <a:t>Participation of local</a:t>
                      </a:r>
                    </a:p>
                    <a:p>
                      <a:pPr>
                        <a:spcBef>
                          <a:spcPts val="600"/>
                        </a:spcBef>
                        <a:spcAft>
                          <a:spcPts val="600"/>
                        </a:spcAft>
                      </a:pPr>
                      <a:r>
                        <a:rPr lang="en-GB" sz="1800" b="0" dirty="0">
                          <a:effectLst/>
                          <a:latin typeface="Arial" panose="020B0604020202020204" pitchFamily="34" charset="0"/>
                          <a:cs typeface="Arial" panose="020B0604020202020204" pitchFamily="34" charset="0"/>
                        </a:rPr>
                        <a:t> communities</a:t>
                      </a:r>
                      <a:endParaRPr lang="en-GB" sz="18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xmlns="" val="2454864486"/>
      </p:ext>
    </p:extLst>
  </p:cSld>
  <p:clrMapOvr>
    <a:masterClrMapping/>
  </p:clrMapOvr>
  <mc:AlternateContent xmlns:mc="http://schemas.openxmlformats.org/markup-compatibility/2006">
    <mc:Choice xmlns:p14="http://schemas.microsoft.com/office/powerpoint/2010/main" xmlns="" Requires="p14">
      <p:transition spd="slow" p14:dur="1250">
        <p14:prism isContent="1"/>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1" descr="ÎÏÎ¿ÏÎ­Î»ÎµÏÎ¼Î± ÎµÎ¹ÎºÏÎ½Î±Ï Î³Î¹Î± noteboo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9" name="AutoShape 23" descr="ÎÏÎ¿ÏÎ­Î»ÎµÏÎ¼Î± ÎµÎ¹ÎºÏÎ½Î±Ï Î³Î¹Î± notebook"/>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0" name="AutoShape 25" descr="ÎÏÎ¿ÏÎ­Î»ÎµÏÎ¼Î± ÎµÎ¹ÎºÏÎ½Î±Ï Î³Î¹Î± noteboo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2" name="Rectangle 21"/>
          <p:cNvSpPr/>
          <p:nvPr/>
        </p:nvSpPr>
        <p:spPr>
          <a:xfrm>
            <a:off x="1069975" y="160337"/>
            <a:ext cx="3959226" cy="6547870"/>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AutoShape 8" descr="ÎÏÎ¿ÏÎ­Î»ÎµÏÎ¼Î± ÎµÎ¹ÎºÏÎ½Î±Ï Î³Î¹Î± tap sign"/>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5" name="Picture 24"/>
          <p:cNvPicPr>
            <a:picLocks noChangeAspect="1"/>
          </p:cNvPicPr>
          <p:nvPr/>
        </p:nvPicPr>
        <p:blipFill>
          <a:blip r:embed="rId3" cstate="print"/>
          <a:stretch>
            <a:fillRect/>
          </a:stretch>
        </p:blipFill>
        <p:spPr>
          <a:xfrm>
            <a:off x="1183337" y="465138"/>
            <a:ext cx="3739226" cy="1685028"/>
          </a:xfrm>
          <a:prstGeom prst="rect">
            <a:avLst/>
          </a:prstGeom>
        </p:spPr>
      </p:pic>
      <p:pic>
        <p:nvPicPr>
          <p:cNvPr id="26" name="Picture 25"/>
          <p:cNvPicPr>
            <a:picLocks noChangeAspect="1"/>
          </p:cNvPicPr>
          <p:nvPr/>
        </p:nvPicPr>
        <p:blipFill>
          <a:blip r:embed="rId4" cstate="print"/>
          <a:stretch>
            <a:fillRect/>
          </a:stretch>
        </p:blipFill>
        <p:spPr>
          <a:xfrm>
            <a:off x="1860334" y="2338751"/>
            <a:ext cx="2378507" cy="1459084"/>
          </a:xfrm>
          <a:prstGeom prst="rect">
            <a:avLst/>
          </a:prstGeom>
        </p:spPr>
      </p:pic>
      <p:pic>
        <p:nvPicPr>
          <p:cNvPr id="28" name="Picture 27"/>
          <p:cNvPicPr>
            <a:picLocks noChangeAspect="1"/>
          </p:cNvPicPr>
          <p:nvPr/>
        </p:nvPicPr>
        <p:blipFill>
          <a:blip r:embed="rId5" cstate="print"/>
          <a:stretch>
            <a:fillRect/>
          </a:stretch>
        </p:blipFill>
        <p:spPr>
          <a:xfrm>
            <a:off x="5362185" y="1479387"/>
            <a:ext cx="6765176" cy="3803622"/>
          </a:xfrm>
          <a:prstGeom prst="rect">
            <a:avLst/>
          </a:prstGeom>
        </p:spPr>
      </p:pic>
      <p:sp>
        <p:nvSpPr>
          <p:cNvPr id="2" name="Rectangle 1"/>
          <p:cNvSpPr/>
          <p:nvPr/>
        </p:nvSpPr>
        <p:spPr>
          <a:xfrm>
            <a:off x="1069974" y="5823847"/>
            <a:ext cx="3959227"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6"/>
              </a:rPr>
              <a:t>https://en.unesco.org/themes/water-security/centres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7" cstate="print"/>
          <a:stretch>
            <a:fillRect/>
          </a:stretch>
        </p:blipFill>
        <p:spPr>
          <a:xfrm>
            <a:off x="2092850" y="3797835"/>
            <a:ext cx="2298391" cy="804742"/>
          </a:xfrm>
          <a:prstGeom prst="rect">
            <a:avLst/>
          </a:prstGeom>
        </p:spPr>
      </p:pic>
    </p:spTree>
    <p:extLst>
      <p:ext uri="{BB962C8B-B14F-4D97-AF65-F5344CB8AC3E}">
        <p14:creationId xmlns:p14="http://schemas.microsoft.com/office/powerpoint/2010/main" xmlns="" val="76528356"/>
      </p:ext>
    </p:extLst>
  </p:cSld>
  <p:clrMapOvr>
    <a:masterClrMapping/>
  </p:clrMapOvr>
  <p:transition spd="slow">
    <p:strips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descr="Planet Earth in Pastel Color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4552" y="7937"/>
            <a:ext cx="1109554" cy="113430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2" descr="Résultat de recherche d'images pour &quot;UNITWIN&quot;"/>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Résultat de recherche d'images pour &quot;UNITWIN&quot;"/>
          <p:cNvSpPr>
            <a:spLocks noChangeAspect="1" noChangeArrowheads="1"/>
          </p:cNvSpPr>
          <p:nvPr/>
        </p:nvSpPr>
        <p:spPr bwMode="auto">
          <a:xfrm>
            <a:off x="1831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2" descr="Résultat de recherche d'images pour &quot;planet earth logo&quot;"/>
          <p:cNvSpPr>
            <a:spLocks noChangeAspect="1" noChangeArrowheads="1"/>
          </p:cNvSpPr>
          <p:nvPr/>
        </p:nvSpPr>
        <p:spPr bwMode="auto">
          <a:xfrm>
            <a:off x="1984375" y="1603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4" descr="Résultat de recherche d'images pour &quot;planet earth logo&quot;"/>
          <p:cNvSpPr>
            <a:spLocks noChangeAspect="1" noChangeArrowheads="1"/>
          </p:cNvSpPr>
          <p:nvPr/>
        </p:nvSpPr>
        <p:spPr bwMode="auto">
          <a:xfrm>
            <a:off x="2136775" y="3127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9558" y="297704"/>
            <a:ext cx="990600" cy="62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1" name="Group 10"/>
          <p:cNvGrpSpPr/>
          <p:nvPr/>
        </p:nvGrpSpPr>
        <p:grpSpPr>
          <a:xfrm>
            <a:off x="235276" y="282700"/>
            <a:ext cx="11832407" cy="5922814"/>
            <a:chOff x="235276" y="282700"/>
            <a:chExt cx="11832407" cy="5922814"/>
          </a:xfrm>
        </p:grpSpPr>
        <p:grpSp>
          <p:nvGrpSpPr>
            <p:cNvPr id="10" name="Group 9"/>
            <p:cNvGrpSpPr/>
            <p:nvPr/>
          </p:nvGrpSpPr>
          <p:grpSpPr>
            <a:xfrm>
              <a:off x="235276" y="282700"/>
              <a:ext cx="11832407" cy="5922814"/>
              <a:chOff x="235276" y="282700"/>
              <a:chExt cx="11832407" cy="5922814"/>
            </a:xfrm>
          </p:grpSpPr>
          <p:sp>
            <p:nvSpPr>
              <p:cNvPr id="15" name="TextBox 14"/>
              <p:cNvSpPr txBox="1"/>
              <p:nvPr/>
            </p:nvSpPr>
            <p:spPr>
              <a:xfrm>
                <a:off x="981143" y="282700"/>
                <a:ext cx="6907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           UNESCO </a:t>
                </a:r>
                <a:r>
                  <a:rPr kumimoji="0" lang="en-US" sz="32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Water Family</a:t>
                </a:r>
                <a:endPar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endParaRPr>
              </a:p>
            </p:txBody>
          </p:sp>
          <p:grpSp>
            <p:nvGrpSpPr>
              <p:cNvPr id="8" name="Group 7"/>
              <p:cNvGrpSpPr/>
              <p:nvPr/>
            </p:nvGrpSpPr>
            <p:grpSpPr>
              <a:xfrm>
                <a:off x="235276" y="420254"/>
                <a:ext cx="11832407" cy="5785260"/>
                <a:chOff x="272012" y="527378"/>
                <a:chExt cx="11832407" cy="5785260"/>
              </a:xfrm>
            </p:grpSpPr>
            <p:grpSp>
              <p:nvGrpSpPr>
                <p:cNvPr id="7" name="Group 6"/>
                <p:cNvGrpSpPr/>
                <p:nvPr/>
              </p:nvGrpSpPr>
              <p:grpSpPr>
                <a:xfrm>
                  <a:off x="272012" y="527378"/>
                  <a:ext cx="11832407" cy="5785260"/>
                  <a:chOff x="151126" y="556849"/>
                  <a:chExt cx="11832407" cy="5785260"/>
                </a:xfrm>
              </p:grpSpPr>
              <p:grpSp>
                <p:nvGrpSpPr>
                  <p:cNvPr id="6" name="Group 5"/>
                  <p:cNvGrpSpPr/>
                  <p:nvPr/>
                </p:nvGrpSpPr>
                <p:grpSpPr>
                  <a:xfrm>
                    <a:off x="151126" y="556849"/>
                    <a:ext cx="11832407" cy="5516084"/>
                    <a:chOff x="151126" y="556849"/>
                    <a:chExt cx="11832407" cy="5516084"/>
                  </a:xfrm>
                </p:grpSpPr>
                <p:pic>
                  <p:nvPicPr>
                    <p:cNvPr id="4098" name="Picture 2" descr="RÃ©sultat de recherche d'images pour &quot;UNESCO regions&quot;"/>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745" t="-1" r="2718" b="1277"/>
                    <a:stretch/>
                  </p:blipFill>
                  <p:spPr bwMode="auto">
                    <a:xfrm>
                      <a:off x="2479734" y="1324111"/>
                      <a:ext cx="9503799" cy="4748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 name="TextBox 24"/>
                    <p:cNvSpPr txBox="1"/>
                    <p:nvPr/>
                  </p:nvSpPr>
                  <p:spPr>
                    <a:xfrm rot="19730572">
                      <a:off x="8412325" y="629125"/>
                      <a:ext cx="1667556" cy="461665"/>
                    </a:xfrm>
                    <a:prstGeom prst="rect">
                      <a:avLst/>
                    </a:prstGeom>
                    <a:solidFill>
                      <a:schemeClr val="bg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56 Chairs</a:t>
                      </a:r>
                    </a:p>
                  </p:txBody>
                </p:sp>
                <p:sp>
                  <p:nvSpPr>
                    <p:cNvPr id="26" name="TextBox 25"/>
                    <p:cNvSpPr txBox="1"/>
                    <p:nvPr/>
                  </p:nvSpPr>
                  <p:spPr>
                    <a:xfrm rot="19791619">
                      <a:off x="7402015" y="601065"/>
                      <a:ext cx="1787240" cy="461665"/>
                    </a:xfrm>
                    <a:prstGeom prst="rect">
                      <a:avLst/>
                    </a:prstGeom>
                    <a:solidFill>
                      <a:schemeClr val="bg1"/>
                    </a:solidFill>
                    <a:ln>
                      <a:solidFill>
                        <a:srgbClr val="1D77B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37 Centres</a:t>
                      </a:r>
                    </a:p>
                  </p:txBody>
                </p:sp>
                <p:sp>
                  <p:nvSpPr>
                    <p:cNvPr id="33" name="TextBox 32"/>
                    <p:cNvSpPr txBox="1"/>
                    <p:nvPr/>
                  </p:nvSpPr>
                  <p:spPr>
                    <a:xfrm rot="19702637">
                      <a:off x="9561390" y="556849"/>
                      <a:ext cx="1358041" cy="461665"/>
                    </a:xfrm>
                    <a:prstGeom prst="rect">
                      <a:avLst/>
                    </a:prstGeom>
                    <a:solidFill>
                      <a:schemeClr val="bg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WWAP</a:t>
                      </a:r>
                    </a:p>
                  </p:txBody>
                </p:sp>
                <p:grpSp>
                  <p:nvGrpSpPr>
                    <p:cNvPr id="5" name="Group 4"/>
                    <p:cNvGrpSpPr/>
                    <p:nvPr/>
                  </p:nvGrpSpPr>
                  <p:grpSpPr>
                    <a:xfrm>
                      <a:off x="151126" y="1368322"/>
                      <a:ext cx="2917437" cy="4046771"/>
                      <a:chOff x="151126" y="1061699"/>
                      <a:chExt cx="2917437" cy="4046771"/>
                    </a:xfrm>
                  </p:grpSpPr>
                  <p:sp>
                    <p:nvSpPr>
                      <p:cNvPr id="20" name="Rectangle 19"/>
                      <p:cNvSpPr/>
                      <p:nvPr/>
                    </p:nvSpPr>
                    <p:spPr>
                      <a:xfrm>
                        <a:off x="462775" y="1061699"/>
                        <a:ext cx="1906598" cy="10780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E03FF"/>
                            </a:solidFill>
                            <a:effectLst>
                              <a:outerShdw blurRad="38100" dist="38100" dir="2700000" algn="tl">
                                <a:srgbClr val="000000">
                                  <a:alpha val="43137"/>
                                </a:srgbClr>
                              </a:outerShdw>
                            </a:effectLst>
                            <a:uLnTx/>
                            <a:uFillTx/>
                            <a:latin typeface="Gill Sans MT" panose="020B0502020104020203" pitchFamily="34" charset="0"/>
                            <a:ea typeface="+mn-ea"/>
                            <a:cs typeface="+mn-cs"/>
                          </a:rPr>
                          <a:t>Europe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E03FF"/>
                            </a:solidFill>
                            <a:effectLst>
                              <a:outerShdw blurRad="38100" dist="38100" dir="2700000" algn="tl">
                                <a:srgbClr val="000000">
                                  <a:alpha val="43137"/>
                                </a:srgbClr>
                              </a:outerShdw>
                            </a:effectLst>
                            <a:uLnTx/>
                            <a:uFillTx/>
                            <a:latin typeface="Gill Sans MT" panose="020B0502020104020203" pitchFamily="34" charset="0"/>
                            <a:ea typeface="+mn-ea"/>
                            <a:cs typeface="+mn-cs"/>
                          </a:rPr>
                          <a:t>North America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2E03FF"/>
                            </a:solidFill>
                            <a:effectLst>
                              <a:outerShdw blurRad="38100" dist="38100" dir="2700000" algn="tl">
                                <a:srgbClr val="000000">
                                  <a:alpha val="43137"/>
                                </a:srgbClr>
                              </a:outerShdw>
                            </a:effectLst>
                            <a:uLnTx/>
                            <a:uFillTx/>
                            <a:latin typeface="Gill Sans MT" panose="020B0502020104020203" pitchFamily="34" charset="0"/>
                            <a:ea typeface="+mn-ea"/>
                            <a:cs typeface="+mn-cs"/>
                          </a:rPr>
                          <a:t>23 Chairs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2E03FF"/>
                            </a:solidFill>
                            <a:effectLst>
                              <a:outerShdw blurRad="38100" dist="38100" dir="2700000" algn="tl">
                                <a:srgbClr val="000000">
                                  <a:alpha val="43137"/>
                                </a:srgbClr>
                              </a:outerShdw>
                            </a:effectLst>
                            <a:uLnTx/>
                            <a:uFillTx/>
                            <a:latin typeface="Gill Sans MT" panose="020B0502020104020203" pitchFamily="34" charset="0"/>
                            <a:ea typeface="+mn-ea"/>
                            <a:cs typeface="+mn-cs"/>
                          </a:rPr>
                          <a:t>11 Centres</a:t>
                        </a:r>
                      </a:p>
                    </p:txBody>
                  </p:sp>
                  <p:sp>
                    <p:nvSpPr>
                      <p:cNvPr id="21" name="TextBox 20"/>
                      <p:cNvSpPr txBox="1"/>
                      <p:nvPr/>
                    </p:nvSpPr>
                    <p:spPr>
                      <a:xfrm>
                        <a:off x="483736" y="2206518"/>
                        <a:ext cx="19051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pitchFamily="34" charset="0"/>
                            <a:ea typeface="+mn-ea"/>
                            <a:cs typeface="+mn-cs"/>
                          </a:rPr>
                          <a:t>Arab States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pitchFamily="34" charset="0"/>
                            <a:ea typeface="+mn-ea"/>
                            <a:cs typeface="+mn-cs"/>
                          </a:rPr>
                          <a:t>5 Chairs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pitchFamily="34" charset="0"/>
                            <a:ea typeface="+mn-ea"/>
                            <a:cs typeface="+mn-cs"/>
                          </a:rPr>
                          <a:t>5 Centres</a:t>
                        </a:r>
                      </a:p>
                    </p:txBody>
                  </p:sp>
                  <p:sp>
                    <p:nvSpPr>
                      <p:cNvPr id="22" name="TextBox 21"/>
                      <p:cNvSpPr txBox="1"/>
                      <p:nvPr/>
                    </p:nvSpPr>
                    <p:spPr>
                      <a:xfrm>
                        <a:off x="458882" y="3104236"/>
                        <a:ext cx="1859482" cy="1077218"/>
                      </a:xfrm>
                      <a:prstGeom prst="rect">
                        <a:avLst/>
                      </a:prstGeom>
                      <a:noFill/>
                    </p:spPr>
                    <p:txBody>
                      <a:bodyPr wrap="square" rtlCol="0">
                        <a:spAutoFit/>
                      </a:bodyPr>
                      <a:lstStyle>
                        <a:defPPr>
                          <a:defRPr lang="en-US"/>
                        </a:defPPr>
                        <a:lvl1pPr algn="ctr">
                          <a:defRPr sz="1200" b="1">
                            <a:solidFill>
                              <a:schemeClr val="bg1"/>
                            </a:solidFill>
                            <a:effectLst>
                              <a:outerShdw blurRad="38100" dist="38100" dir="2700000" algn="tl">
                                <a:srgbClr val="000000">
                                  <a:alpha val="43137"/>
                                </a:srgbClr>
                              </a:outerShdw>
                            </a:effectLst>
                            <a:latin typeface="Gill Sans MT" panose="020B05020201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506AF"/>
                            </a:solidFill>
                            <a:effectLst>
                              <a:outerShdw blurRad="38100" dist="38100" dir="2700000" algn="tl">
                                <a:srgbClr val="000000">
                                  <a:alpha val="43137"/>
                                </a:srgbClr>
                              </a:outerShdw>
                            </a:effectLst>
                            <a:uLnTx/>
                            <a:uFillTx/>
                            <a:latin typeface="Gill Sans MT" panose="020B0502020104020203" pitchFamily="34" charset="0"/>
                            <a:ea typeface="+mn-ea"/>
                            <a:cs typeface="+mn-cs"/>
                          </a:rPr>
                          <a:t>Latin America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506AF"/>
                            </a:solidFill>
                            <a:effectLst>
                              <a:outerShdw blurRad="38100" dist="38100" dir="2700000" algn="tl">
                                <a:srgbClr val="000000">
                                  <a:alpha val="43137"/>
                                </a:srgbClr>
                              </a:outerShdw>
                            </a:effectLst>
                            <a:uLnTx/>
                            <a:uFillTx/>
                            <a:latin typeface="Gill Sans MT" panose="020B0502020104020203" pitchFamily="34" charset="0"/>
                            <a:ea typeface="+mn-ea"/>
                            <a:cs typeface="+mn-cs"/>
                          </a:rPr>
                          <a:t>the Caribbean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506AF"/>
                            </a:solidFill>
                            <a:effectLst>
                              <a:outerShdw blurRad="38100" dist="38100" dir="2700000" algn="tl">
                                <a:srgbClr val="000000">
                                  <a:alpha val="43137"/>
                                </a:srgbClr>
                              </a:outerShdw>
                            </a:effectLst>
                            <a:uLnTx/>
                            <a:uFillTx/>
                            <a:latin typeface="Gill Sans MT" panose="020B0502020104020203" pitchFamily="34" charset="0"/>
                            <a:ea typeface="+mn-ea"/>
                            <a:cs typeface="+mn-cs"/>
                          </a:rPr>
                          <a:t>9 Chairs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506AF"/>
                            </a:solidFill>
                            <a:effectLst>
                              <a:outerShdw blurRad="38100" dist="38100" dir="2700000" algn="tl">
                                <a:srgbClr val="000000">
                                  <a:alpha val="43137"/>
                                </a:srgbClr>
                              </a:outerShdw>
                            </a:effectLst>
                            <a:uLnTx/>
                            <a:uFillTx/>
                            <a:latin typeface="Gill Sans MT" panose="020B0502020104020203" pitchFamily="34" charset="0"/>
                            <a:ea typeface="+mn-ea"/>
                            <a:cs typeface="+mn-cs"/>
                          </a:rPr>
                          <a:t>6 Centres</a:t>
                        </a:r>
                      </a:p>
                    </p:txBody>
                  </p:sp>
                  <p:sp>
                    <p:nvSpPr>
                      <p:cNvPr id="23" name="TextBox 22"/>
                      <p:cNvSpPr txBox="1"/>
                      <p:nvPr/>
                    </p:nvSpPr>
                    <p:spPr>
                      <a:xfrm>
                        <a:off x="433092" y="4277473"/>
                        <a:ext cx="2635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8A09"/>
                            </a:solidFill>
                            <a:effectLst>
                              <a:outerShdw blurRad="38100" dist="38100" dir="2700000" algn="tl">
                                <a:srgbClr val="000000">
                                  <a:alpha val="43137"/>
                                </a:srgbClr>
                              </a:outerShdw>
                            </a:effectLst>
                            <a:uLnTx/>
                            <a:uFillTx/>
                            <a:latin typeface="Gill Sans MT" panose="020B0502020104020203" pitchFamily="34" charset="0"/>
                            <a:ea typeface="+mn-ea"/>
                            <a:cs typeface="+mn-cs"/>
                          </a:rPr>
                          <a:t>Asia and the Pacific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8A09"/>
                            </a:solidFill>
                            <a:effectLst>
                              <a:outerShdw blurRad="38100" dist="38100" dir="2700000" algn="tl">
                                <a:srgbClr val="000000">
                                  <a:alpha val="43137"/>
                                </a:srgbClr>
                              </a:outerShdw>
                            </a:effectLst>
                            <a:uLnTx/>
                            <a:uFillTx/>
                            <a:latin typeface="Gill Sans MT" panose="020B0502020104020203" pitchFamily="34" charset="0"/>
                            <a:ea typeface="+mn-ea"/>
                            <a:cs typeface="+mn-cs"/>
                          </a:rPr>
                          <a:t>13 Chairs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FF8A09"/>
                            </a:solidFill>
                            <a:effectLst>
                              <a:outerShdw blurRad="38100" dist="38100" dir="2700000" algn="tl">
                                <a:srgbClr val="000000">
                                  <a:alpha val="43137"/>
                                </a:srgbClr>
                              </a:outerShdw>
                            </a:effectLst>
                            <a:uLnTx/>
                            <a:uFillTx/>
                            <a:latin typeface="Gill Sans MT" panose="020B0502020104020203" pitchFamily="34" charset="0"/>
                            <a:ea typeface="+mn-ea"/>
                            <a:cs typeface="+mn-cs"/>
                          </a:rPr>
                          <a:t>11 Centres</a:t>
                        </a:r>
                      </a:p>
                    </p:txBody>
                  </p:sp>
                  <p:sp>
                    <p:nvSpPr>
                      <p:cNvPr id="2" name="Rectangle 1"/>
                      <p:cNvSpPr/>
                      <p:nvPr/>
                    </p:nvSpPr>
                    <p:spPr>
                      <a:xfrm>
                        <a:off x="151126" y="1451798"/>
                        <a:ext cx="241772" cy="231448"/>
                      </a:xfrm>
                      <a:prstGeom prst="rect">
                        <a:avLst/>
                      </a:prstGeom>
                      <a:solidFill>
                        <a:srgbClr val="330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51126" y="2522045"/>
                        <a:ext cx="241772" cy="231448"/>
                      </a:xfrm>
                      <a:prstGeom prst="rect">
                        <a:avLst/>
                      </a:prstGeom>
                      <a:solidFill>
                        <a:srgbClr val="DFE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51126" y="3476568"/>
                        <a:ext cx="241772" cy="231448"/>
                      </a:xfrm>
                      <a:prstGeom prst="rect">
                        <a:avLst/>
                      </a:prstGeom>
                      <a:solidFill>
                        <a:srgbClr val="F506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151126" y="4577247"/>
                        <a:ext cx="241772" cy="231448"/>
                      </a:xfrm>
                      <a:prstGeom prst="rect">
                        <a:avLst/>
                      </a:prstGeom>
                      <a:solidFill>
                        <a:srgbClr val="FF8A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4" name="TextBox 23"/>
                  <p:cNvSpPr txBox="1"/>
                  <p:nvPr/>
                </p:nvSpPr>
                <p:spPr>
                  <a:xfrm>
                    <a:off x="453514" y="5511112"/>
                    <a:ext cx="2635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6C906"/>
                        </a:solidFill>
                        <a:effectLst>
                          <a:outerShdw blurRad="38100" dist="38100" dir="2700000" algn="tl">
                            <a:srgbClr val="000000">
                              <a:alpha val="43137"/>
                            </a:srgbClr>
                          </a:outerShdw>
                        </a:effectLst>
                        <a:uLnTx/>
                        <a:uFillTx/>
                        <a:latin typeface="Gill Sans MT" panose="020B0502020104020203" pitchFamily="34" charset="0"/>
                        <a:ea typeface="+mn-ea"/>
                        <a:cs typeface="+mn-cs"/>
                      </a:rPr>
                      <a:t>Africa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6C906"/>
                        </a:solidFill>
                        <a:effectLst>
                          <a:outerShdw blurRad="38100" dist="38100" dir="2700000" algn="tl">
                            <a:srgbClr val="000000">
                              <a:alpha val="43137"/>
                            </a:srgbClr>
                          </a:outerShdw>
                        </a:effectLst>
                        <a:uLnTx/>
                        <a:uFillTx/>
                        <a:latin typeface="Gill Sans MT" panose="020B0502020104020203" pitchFamily="34" charset="0"/>
                        <a:ea typeface="+mn-ea"/>
                        <a:cs typeface="+mn-cs"/>
                      </a:rPr>
                      <a:t>6 Chairs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a:ln>
                          <a:noFill/>
                        </a:ln>
                        <a:solidFill>
                          <a:srgbClr val="06C906"/>
                        </a:solidFill>
                        <a:effectLst>
                          <a:outerShdw blurRad="38100" dist="38100" dir="2700000" algn="tl">
                            <a:srgbClr val="000000">
                              <a:alpha val="43137"/>
                            </a:srgbClr>
                          </a:outerShdw>
                        </a:effectLst>
                        <a:uLnTx/>
                        <a:uFillTx/>
                        <a:latin typeface="Gill Sans MT" panose="020B0502020104020203" pitchFamily="34" charset="0"/>
                        <a:ea typeface="+mn-ea"/>
                        <a:cs typeface="+mn-cs"/>
                      </a:rPr>
                      <a:t>4 Centres</a:t>
                    </a:r>
                  </a:p>
                </p:txBody>
              </p:sp>
            </p:grpSp>
            <p:sp>
              <p:nvSpPr>
                <p:cNvPr id="29" name="Rectangle 28"/>
                <p:cNvSpPr/>
                <p:nvPr/>
              </p:nvSpPr>
              <p:spPr>
                <a:xfrm>
                  <a:off x="287209" y="5822974"/>
                  <a:ext cx="241772" cy="231448"/>
                </a:xfrm>
                <a:prstGeom prst="rect">
                  <a:avLst/>
                </a:prstGeom>
                <a:solidFill>
                  <a:srgbClr val="06C9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0" name="TextBox 29"/>
            <p:cNvSpPr txBox="1"/>
            <p:nvPr/>
          </p:nvSpPr>
          <p:spPr>
            <a:xfrm rot="19684735">
              <a:off x="10579236" y="376998"/>
              <a:ext cx="1468343" cy="769441"/>
            </a:xfrm>
            <a:prstGeom prst="rect">
              <a:avLst/>
            </a:prstGeom>
            <a:solidFill>
              <a:schemeClr val="bg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Gill Sans MT" panose="020B0502020104020203" pitchFamily="34" charset="0"/>
                  <a:ea typeface="+mn-ea"/>
                  <a:cs typeface="+mn-cs"/>
                </a:rPr>
                <a:t>169 IHP NatComs</a:t>
              </a:r>
            </a:p>
          </p:txBody>
        </p:sp>
      </p:grpSp>
    </p:spTree>
    <p:extLst>
      <p:ext uri="{BB962C8B-B14F-4D97-AF65-F5344CB8AC3E}">
        <p14:creationId xmlns:p14="http://schemas.microsoft.com/office/powerpoint/2010/main" xmlns="" val="19539526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396461" y="1565434"/>
            <a:ext cx="10694426" cy="4989076"/>
            <a:chOff x="0" y="1234929"/>
            <a:chExt cx="10694426" cy="4989076"/>
          </a:xfrm>
        </p:grpSpPr>
        <p:sp>
          <p:nvSpPr>
            <p:cNvPr id="5" name="intervalshape"/>
            <p:cNvSpPr/>
            <p:nvPr>
              <p:custDataLst>
                <p:tags r:id="rId1"/>
              </p:custDataLst>
            </p:nvPr>
          </p:nvSpPr>
          <p:spPr>
            <a:xfrm flipV="1">
              <a:off x="8939316" y="3180250"/>
              <a:ext cx="1020073" cy="282004"/>
            </a:xfrm>
            <a:prstGeom prst="chevron">
              <a:avLst/>
            </a:prstGeom>
            <a:solidFill>
              <a:srgbClr val="DF6613"/>
            </a:solidFill>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nvGrpSpPr>
            <p:cNvPr id="24" name="Group 23"/>
            <p:cNvGrpSpPr/>
            <p:nvPr/>
          </p:nvGrpSpPr>
          <p:grpSpPr>
            <a:xfrm>
              <a:off x="0" y="1234929"/>
              <a:ext cx="10694426" cy="4989076"/>
              <a:chOff x="36720" y="1197351"/>
              <a:chExt cx="10694426" cy="4989076"/>
            </a:xfrm>
          </p:grpSpPr>
          <p:sp>
            <p:nvSpPr>
              <p:cNvPr id="9" name="intervalshape"/>
              <p:cNvSpPr/>
              <p:nvPr>
                <p:custDataLst>
                  <p:tags r:id="rId2"/>
                </p:custDataLst>
              </p:nvPr>
            </p:nvSpPr>
            <p:spPr>
              <a:xfrm flipV="1">
                <a:off x="4949321" y="5117829"/>
                <a:ext cx="524266" cy="289452"/>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grpSp>
            <p:nvGrpSpPr>
              <p:cNvPr id="23" name="Group 22"/>
              <p:cNvGrpSpPr/>
              <p:nvPr/>
            </p:nvGrpSpPr>
            <p:grpSpPr>
              <a:xfrm>
                <a:off x="36720" y="1197351"/>
                <a:ext cx="10694426" cy="4989076"/>
                <a:chOff x="-70662" y="1614925"/>
                <a:chExt cx="10694426" cy="4989076"/>
              </a:xfrm>
            </p:grpSpPr>
            <p:sp>
              <p:nvSpPr>
                <p:cNvPr id="20540" name="milestoneshape"/>
                <p:cNvSpPr txBox="1">
                  <a:spLocks noChangeArrowheads="1"/>
                </p:cNvSpPr>
                <p:nvPr>
                  <p:custDataLst>
                    <p:tags r:id="rId3"/>
                  </p:custDataLst>
                </p:nvPr>
              </p:nvSpPr>
              <p:spPr bwMode="auto">
                <a:xfrm>
                  <a:off x="-70662" y="5336009"/>
                  <a:ext cx="3082882" cy="680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2060"/>
                      </a:solidFill>
                      <a:effectLst/>
                      <a:uLnTx/>
                      <a:uFillTx/>
                      <a:latin typeface="Gill Sans MT" panose="020B0502020104020203" pitchFamily="34" charset="0"/>
                      <a:ea typeface="+mn-ea"/>
                      <a:cs typeface="+mn-cs"/>
                    </a:rPr>
                    <a:t>Experimental Basins, Categorization of Large Floods, World Water Balance</a:t>
                  </a:r>
                </a:p>
              </p:txBody>
            </p:sp>
            <p:sp>
              <p:nvSpPr>
                <p:cNvPr id="7" name="intervalshape"/>
                <p:cNvSpPr/>
                <p:nvPr>
                  <p:custDataLst>
                    <p:tags r:id="rId4"/>
                  </p:custDataLst>
                </p:nvPr>
              </p:nvSpPr>
              <p:spPr>
                <a:xfrm flipV="1">
                  <a:off x="2937724" y="6144314"/>
                  <a:ext cx="1200392" cy="429318"/>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8" name="intervalshape"/>
                <p:cNvSpPr/>
                <p:nvPr>
                  <p:custDataLst>
                    <p:tags r:id="rId5"/>
                  </p:custDataLst>
                </p:nvPr>
              </p:nvSpPr>
              <p:spPr>
                <a:xfrm flipV="1">
                  <a:off x="4138775" y="5828393"/>
                  <a:ext cx="720893" cy="292608"/>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10" name="intervalshape"/>
                <p:cNvSpPr/>
                <p:nvPr>
                  <p:custDataLst>
                    <p:tags r:id="rId6"/>
                  </p:custDataLst>
                </p:nvPr>
              </p:nvSpPr>
              <p:spPr>
                <a:xfrm flipV="1">
                  <a:off x="5219786" y="5252325"/>
                  <a:ext cx="720893" cy="292608"/>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11" name="intervalshape"/>
                <p:cNvSpPr/>
                <p:nvPr>
                  <p:custDataLst>
                    <p:tags r:id="rId7"/>
                  </p:custDataLst>
                </p:nvPr>
              </p:nvSpPr>
              <p:spPr>
                <a:xfrm flipV="1">
                  <a:off x="5940678" y="4909425"/>
                  <a:ext cx="720564" cy="292608"/>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12" name="intervalshape"/>
                <p:cNvSpPr/>
                <p:nvPr>
                  <p:custDataLst>
                    <p:tags r:id="rId8"/>
                  </p:custDataLst>
                </p:nvPr>
              </p:nvSpPr>
              <p:spPr>
                <a:xfrm flipV="1">
                  <a:off x="6661243" y="4566525"/>
                  <a:ext cx="720893" cy="292608"/>
                </a:xfrm>
                <a:prstGeom prst="chevron">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3" name="intervalshape"/>
                <p:cNvSpPr/>
                <p:nvPr>
                  <p:custDataLst>
                    <p:tags r:id="rId9"/>
                  </p:custDataLst>
                </p:nvPr>
              </p:nvSpPr>
              <p:spPr>
                <a:xfrm flipV="1">
                  <a:off x="7382136" y="4223625"/>
                  <a:ext cx="720565" cy="292608"/>
                </a:xfrm>
                <a:prstGeom prst="chevron">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4" name="intervalshape"/>
                <p:cNvSpPr/>
                <p:nvPr>
                  <p:custDataLst>
                    <p:tags r:id="rId10"/>
                  </p:custDataLst>
                </p:nvPr>
              </p:nvSpPr>
              <p:spPr>
                <a:xfrm flipV="1">
                  <a:off x="8102701" y="3880725"/>
                  <a:ext cx="720893" cy="292608"/>
                </a:xfrm>
                <a:prstGeom prst="chevron">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20510" name="intervalshape"/>
                <p:cNvSpPr txBox="1">
                  <a:spLocks noChangeArrowheads="1"/>
                </p:cNvSpPr>
                <p:nvPr>
                  <p:custDataLst>
                    <p:tags r:id="rId11"/>
                  </p:custDataLst>
                </p:nvPr>
              </p:nvSpPr>
              <p:spPr bwMode="auto">
                <a:xfrm>
                  <a:off x="8996364" y="3654986"/>
                  <a:ext cx="691215" cy="141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IHP-VIII</a:t>
                  </a:r>
                </a:p>
              </p:txBody>
            </p:sp>
            <p:sp>
              <p:nvSpPr>
                <p:cNvPr id="20511" name="intervalshape"/>
                <p:cNvSpPr txBox="1">
                  <a:spLocks noChangeArrowheads="1"/>
                </p:cNvSpPr>
                <p:nvPr>
                  <p:custDataLst>
                    <p:tags r:id="rId12"/>
                  </p:custDataLst>
                </p:nvPr>
              </p:nvSpPr>
              <p:spPr bwMode="auto">
                <a:xfrm>
                  <a:off x="8213768" y="3635964"/>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E46C0A"/>
                      </a:solidFill>
                      <a:effectLst/>
                      <a:uLnTx/>
                      <a:uFillTx/>
                      <a:latin typeface="Gill Sans MT" panose="020B0502020104020203" pitchFamily="34" charset="0"/>
                      <a:ea typeface="+mn-ea"/>
                      <a:cs typeface="+mn-cs"/>
                    </a:rPr>
                    <a:t>2014</a:t>
                  </a:r>
                </a:p>
              </p:txBody>
            </p:sp>
            <p:sp>
              <p:nvSpPr>
                <p:cNvPr id="20512" name="intervalshape"/>
                <p:cNvSpPr txBox="1">
                  <a:spLocks noChangeArrowheads="1"/>
                </p:cNvSpPr>
                <p:nvPr>
                  <p:custDataLst>
                    <p:tags r:id="rId13"/>
                  </p:custDataLst>
                </p:nvPr>
              </p:nvSpPr>
              <p:spPr bwMode="auto">
                <a:xfrm>
                  <a:off x="8213768" y="3975536"/>
                  <a:ext cx="574675"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IHP-VII</a:t>
                  </a:r>
                </a:p>
              </p:txBody>
            </p:sp>
            <p:sp>
              <p:nvSpPr>
                <p:cNvPr id="20513" name="intervalshape"/>
                <p:cNvSpPr txBox="1">
                  <a:spLocks noChangeArrowheads="1"/>
                </p:cNvSpPr>
                <p:nvPr>
                  <p:custDataLst>
                    <p:tags r:id="rId14"/>
                  </p:custDataLst>
                </p:nvPr>
              </p:nvSpPr>
              <p:spPr bwMode="auto">
                <a:xfrm>
                  <a:off x="7525967" y="3975536"/>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2008</a:t>
                  </a:r>
                </a:p>
              </p:txBody>
            </p:sp>
            <p:sp>
              <p:nvSpPr>
                <p:cNvPr id="20514" name="intervalshape"/>
                <p:cNvSpPr txBox="1">
                  <a:spLocks noChangeArrowheads="1"/>
                </p:cNvSpPr>
                <p:nvPr>
                  <p:custDataLst>
                    <p:tags r:id="rId15"/>
                  </p:custDataLst>
                </p:nvPr>
              </p:nvSpPr>
              <p:spPr bwMode="auto">
                <a:xfrm>
                  <a:off x="7543800" y="4300538"/>
                  <a:ext cx="539750"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IHP-VI</a:t>
                  </a:r>
                </a:p>
              </p:txBody>
            </p:sp>
            <p:sp>
              <p:nvSpPr>
                <p:cNvPr id="20515" name="intervalshape"/>
                <p:cNvSpPr txBox="1">
                  <a:spLocks noChangeArrowheads="1"/>
                </p:cNvSpPr>
                <p:nvPr>
                  <p:custDataLst>
                    <p:tags r:id="rId16"/>
                  </p:custDataLst>
                </p:nvPr>
              </p:nvSpPr>
              <p:spPr bwMode="auto">
                <a:xfrm>
                  <a:off x="6771753" y="4326586"/>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2002</a:t>
                  </a:r>
                </a:p>
              </p:txBody>
            </p:sp>
            <p:sp>
              <p:nvSpPr>
                <p:cNvPr id="20516" name="intervalshape"/>
                <p:cNvSpPr txBox="1">
                  <a:spLocks noChangeArrowheads="1"/>
                </p:cNvSpPr>
                <p:nvPr>
                  <p:custDataLst>
                    <p:tags r:id="rId17"/>
                  </p:custDataLst>
                </p:nvPr>
              </p:nvSpPr>
              <p:spPr bwMode="auto">
                <a:xfrm>
                  <a:off x="6850064" y="4660900"/>
                  <a:ext cx="503237"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IHP-V</a:t>
                  </a:r>
                </a:p>
              </p:txBody>
            </p:sp>
            <p:sp>
              <p:nvSpPr>
                <p:cNvPr id="20517" name="intervalshape"/>
                <p:cNvSpPr txBox="1">
                  <a:spLocks noChangeArrowheads="1"/>
                </p:cNvSpPr>
                <p:nvPr>
                  <p:custDataLst>
                    <p:tags r:id="rId18"/>
                  </p:custDataLst>
                </p:nvPr>
              </p:nvSpPr>
              <p:spPr bwMode="auto">
                <a:xfrm>
                  <a:off x="6006460" y="4686495"/>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1996</a:t>
                  </a:r>
                </a:p>
              </p:txBody>
            </p:sp>
            <p:sp>
              <p:nvSpPr>
                <p:cNvPr id="20518" name="intervalshape"/>
                <p:cNvSpPr txBox="1">
                  <a:spLocks noChangeArrowheads="1"/>
                </p:cNvSpPr>
                <p:nvPr>
                  <p:custDataLst>
                    <p:tags r:id="rId19"/>
                  </p:custDataLst>
                </p:nvPr>
              </p:nvSpPr>
              <p:spPr bwMode="auto">
                <a:xfrm>
                  <a:off x="6030913" y="4991100"/>
                  <a:ext cx="539750"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IHP-IV</a:t>
                  </a:r>
                </a:p>
              </p:txBody>
            </p:sp>
            <p:sp>
              <p:nvSpPr>
                <p:cNvPr id="20519" name="intervalshape"/>
                <p:cNvSpPr txBox="1">
                  <a:spLocks noChangeArrowheads="1"/>
                </p:cNvSpPr>
                <p:nvPr>
                  <p:custDataLst>
                    <p:tags r:id="rId20"/>
                  </p:custDataLst>
                </p:nvPr>
              </p:nvSpPr>
              <p:spPr bwMode="auto">
                <a:xfrm>
                  <a:off x="5298423" y="5024354"/>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1990</a:t>
                  </a:r>
                </a:p>
              </p:txBody>
            </p:sp>
            <p:sp>
              <p:nvSpPr>
                <p:cNvPr id="20520" name="intervalshape"/>
                <p:cNvSpPr txBox="1">
                  <a:spLocks noChangeArrowheads="1"/>
                </p:cNvSpPr>
                <p:nvPr>
                  <p:custDataLst>
                    <p:tags r:id="rId21"/>
                  </p:custDataLst>
                </p:nvPr>
              </p:nvSpPr>
              <p:spPr bwMode="auto">
                <a:xfrm>
                  <a:off x="5359401" y="5334000"/>
                  <a:ext cx="530225"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IHP-III</a:t>
                  </a:r>
                </a:p>
              </p:txBody>
            </p:sp>
            <p:sp>
              <p:nvSpPr>
                <p:cNvPr id="20521" name="intervalshape"/>
                <p:cNvSpPr txBox="1">
                  <a:spLocks noChangeArrowheads="1"/>
                </p:cNvSpPr>
                <p:nvPr>
                  <p:custDataLst>
                    <p:tags r:id="rId22"/>
                  </p:custDataLst>
                </p:nvPr>
              </p:nvSpPr>
              <p:spPr bwMode="auto">
                <a:xfrm>
                  <a:off x="4568744" y="5345231"/>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1984</a:t>
                  </a:r>
                </a:p>
              </p:txBody>
            </p:sp>
            <p:sp>
              <p:nvSpPr>
                <p:cNvPr id="20522" name="intervalshape"/>
                <p:cNvSpPr txBox="1">
                  <a:spLocks noChangeArrowheads="1"/>
                </p:cNvSpPr>
                <p:nvPr>
                  <p:custDataLst>
                    <p:tags r:id="rId23"/>
                  </p:custDataLst>
                </p:nvPr>
              </p:nvSpPr>
              <p:spPr bwMode="auto">
                <a:xfrm>
                  <a:off x="4849813" y="5649913"/>
                  <a:ext cx="493712"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IHP-II</a:t>
                  </a:r>
                </a:p>
              </p:txBody>
            </p:sp>
            <p:sp>
              <p:nvSpPr>
                <p:cNvPr id="20523" name="intervalshape"/>
                <p:cNvSpPr txBox="1">
                  <a:spLocks noChangeArrowheads="1"/>
                </p:cNvSpPr>
                <p:nvPr>
                  <p:custDataLst>
                    <p:tags r:id="rId24"/>
                  </p:custDataLst>
                </p:nvPr>
              </p:nvSpPr>
              <p:spPr bwMode="auto">
                <a:xfrm>
                  <a:off x="4242010" y="5633925"/>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1981</a:t>
                  </a:r>
                </a:p>
              </p:txBody>
            </p:sp>
            <p:sp>
              <p:nvSpPr>
                <p:cNvPr id="20524" name="intervalshape"/>
                <p:cNvSpPr txBox="1">
                  <a:spLocks noChangeArrowheads="1"/>
                </p:cNvSpPr>
                <p:nvPr>
                  <p:custDataLst>
                    <p:tags r:id="rId25"/>
                  </p:custDataLst>
                </p:nvPr>
              </p:nvSpPr>
              <p:spPr bwMode="auto">
                <a:xfrm>
                  <a:off x="4291014" y="5934075"/>
                  <a:ext cx="458787" cy="14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IHP-I</a:t>
                  </a:r>
                </a:p>
              </p:txBody>
            </p:sp>
            <p:sp>
              <p:nvSpPr>
                <p:cNvPr id="20525" name="intervalshape"/>
                <p:cNvSpPr txBox="1">
                  <a:spLocks noChangeArrowheads="1"/>
                </p:cNvSpPr>
                <p:nvPr>
                  <p:custDataLst>
                    <p:tags r:id="rId26"/>
                  </p:custDataLst>
                </p:nvPr>
              </p:nvSpPr>
              <p:spPr bwMode="auto">
                <a:xfrm flipH="1">
                  <a:off x="3467189" y="5931470"/>
                  <a:ext cx="691215" cy="15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defPPr>
                    <a:defRPr lang="en-US"/>
                  </a:defPPr>
                  <a:lvl1pPr>
                    <a:lnSpc>
                      <a:spcPts val="950"/>
                    </a:lnSpc>
                    <a:spcBef>
                      <a:spcPct val="0"/>
                    </a:spcBef>
                    <a:buFont typeface="Arial" panose="020B0604020202020204" pitchFamily="34" charset="0"/>
                    <a:buNone/>
                    <a:defRPr b="1">
                      <a:solidFill>
                        <a:srgbClr val="1F497E"/>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1975</a:t>
                  </a:r>
                </a:p>
              </p:txBody>
            </p:sp>
            <p:sp>
              <p:nvSpPr>
                <p:cNvPr id="20526" name="intervalshape"/>
                <p:cNvSpPr txBox="1">
                  <a:spLocks noChangeArrowheads="1"/>
                </p:cNvSpPr>
                <p:nvPr>
                  <p:custDataLst>
                    <p:tags r:id="rId27"/>
                  </p:custDataLst>
                </p:nvPr>
              </p:nvSpPr>
              <p:spPr bwMode="auto">
                <a:xfrm>
                  <a:off x="3073400" y="6175376"/>
                  <a:ext cx="1087438"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05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International </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Hydrological </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Decade (IHD)</a:t>
                  </a:r>
                </a:p>
              </p:txBody>
            </p:sp>
            <p:sp>
              <p:nvSpPr>
                <p:cNvPr id="20527" name="intervalshape"/>
                <p:cNvSpPr txBox="1">
                  <a:spLocks noChangeArrowheads="1"/>
                </p:cNvSpPr>
                <p:nvPr>
                  <p:custDataLst>
                    <p:tags r:id="rId28"/>
                  </p:custDataLst>
                </p:nvPr>
              </p:nvSpPr>
              <p:spPr bwMode="auto">
                <a:xfrm>
                  <a:off x="2314121" y="6338888"/>
                  <a:ext cx="691215" cy="128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t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95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1F497E"/>
                      </a:solidFill>
                      <a:effectLst/>
                      <a:uLnTx/>
                      <a:uFillTx/>
                      <a:latin typeface="Gill Sans MT" panose="020B0502020104020203" pitchFamily="34" charset="0"/>
                      <a:ea typeface="+mn-ea"/>
                      <a:cs typeface="+mn-cs"/>
                    </a:rPr>
                    <a:t>1965</a:t>
                  </a:r>
                </a:p>
              </p:txBody>
            </p:sp>
            <p:cxnSp>
              <p:nvCxnSpPr>
                <p:cNvPr id="33" name="milestoneshape"/>
                <p:cNvCxnSpPr/>
                <p:nvPr>
                  <p:custDataLst>
                    <p:tags r:id="rId29"/>
                  </p:custDataLst>
                </p:nvPr>
              </p:nvCxnSpPr>
              <p:spPr>
                <a:xfrm>
                  <a:off x="2943616" y="5448822"/>
                  <a:ext cx="1198" cy="89006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milestoneshape"/>
                <p:cNvCxnSpPr/>
                <p:nvPr>
                  <p:custDataLst>
                    <p:tags r:id="rId30"/>
                  </p:custDataLst>
                </p:nvPr>
              </p:nvCxnSpPr>
              <p:spPr>
                <a:xfrm>
                  <a:off x="4143740" y="4686495"/>
                  <a:ext cx="10748" cy="145713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milestoneshape"/>
                <p:cNvCxnSpPr/>
                <p:nvPr>
                  <p:custDataLst>
                    <p:tags r:id="rId31"/>
                  </p:custDataLst>
                </p:nvPr>
              </p:nvCxnSpPr>
              <p:spPr>
                <a:xfrm>
                  <a:off x="5940678" y="3711594"/>
                  <a:ext cx="7685" cy="134935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milestoneshape"/>
                <p:cNvCxnSpPr/>
                <p:nvPr>
                  <p:custDataLst>
                    <p:tags r:id="rId32"/>
                  </p:custDataLst>
                </p:nvPr>
              </p:nvCxnSpPr>
              <p:spPr>
                <a:xfrm>
                  <a:off x="6661242" y="3084514"/>
                  <a:ext cx="11021" cy="1487487"/>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milestoneshape"/>
                <p:cNvCxnSpPr/>
                <p:nvPr>
                  <p:custDataLst>
                    <p:tags r:id="rId33"/>
                  </p:custDataLst>
                </p:nvPr>
              </p:nvCxnSpPr>
              <p:spPr>
                <a:xfrm flipH="1" flipV="1">
                  <a:off x="7374148" y="2376053"/>
                  <a:ext cx="7728" cy="18482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milestoneshape"/>
                <p:cNvCxnSpPr/>
                <p:nvPr>
                  <p:custDataLst>
                    <p:tags r:id="rId34"/>
                  </p:custDataLst>
                </p:nvPr>
              </p:nvCxnSpPr>
              <p:spPr>
                <a:xfrm flipH="1">
                  <a:off x="8108950" y="1655801"/>
                  <a:ext cx="13437" cy="222563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534" name="milestoneshape"/>
                <p:cNvSpPr txBox="1">
                  <a:spLocks noChangeArrowheads="1"/>
                </p:cNvSpPr>
                <p:nvPr>
                  <p:custDataLst>
                    <p:tags r:id="rId35"/>
                  </p:custDataLst>
                </p:nvPr>
              </p:nvSpPr>
              <p:spPr bwMode="auto">
                <a:xfrm>
                  <a:off x="8365962" y="2412559"/>
                  <a:ext cx="2257802" cy="976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ED7D31">
                          <a:lumMod val="75000"/>
                        </a:srgbClr>
                      </a:solidFill>
                      <a:effectLst/>
                      <a:uLnTx/>
                      <a:uFillTx/>
                      <a:latin typeface="Gill Sans MT" panose="020B0502020104020203" pitchFamily="34" charset="0"/>
                      <a:ea typeface="+mn-ea"/>
                      <a:cs typeface="+mn-cs"/>
                    </a:rPr>
                    <a:t>Water Security: Responses to Local, Regional, and Global Challenges</a:t>
                  </a:r>
                </a:p>
              </p:txBody>
            </p:sp>
            <p:sp>
              <p:nvSpPr>
                <p:cNvPr id="20535" name="milestoneshape"/>
                <p:cNvSpPr txBox="1">
                  <a:spLocks noChangeArrowheads="1"/>
                </p:cNvSpPr>
                <p:nvPr>
                  <p:custDataLst>
                    <p:tags r:id="rId36"/>
                  </p:custDataLst>
                </p:nvPr>
              </p:nvSpPr>
              <p:spPr bwMode="auto">
                <a:xfrm>
                  <a:off x="4415050" y="1614925"/>
                  <a:ext cx="3690775" cy="483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defPPr>
                    <a:defRPr lang="en-US"/>
                  </a:defPPr>
                  <a:lvl1pPr>
                    <a:lnSpc>
                      <a:spcPct val="80000"/>
                    </a:lnSpc>
                    <a:spcBef>
                      <a:spcPct val="0"/>
                    </a:spcBef>
                    <a:buFontTx/>
                    <a:buNone/>
                    <a:defRPr sz="1600" b="1">
                      <a:solidFill>
                        <a:srgbClr val="000001"/>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57ABF7"/>
                      </a:solidFill>
                      <a:effectLst/>
                      <a:uLnTx/>
                      <a:uFillTx/>
                      <a:latin typeface="Gill Sans MT" panose="020B0502020104020203" pitchFamily="34" charset="0"/>
                      <a:ea typeface="+mn-ea"/>
                      <a:cs typeface="+mn-cs"/>
                    </a:rPr>
                    <a:t>Water Dependencies: Systems under Stress and Societal Responses</a:t>
                  </a:r>
                </a:p>
              </p:txBody>
            </p:sp>
            <p:sp>
              <p:nvSpPr>
                <p:cNvPr id="20536" name="milestoneshape"/>
                <p:cNvSpPr txBox="1">
                  <a:spLocks noChangeArrowheads="1"/>
                </p:cNvSpPr>
                <p:nvPr>
                  <p:custDataLst>
                    <p:tags r:id="rId37"/>
                  </p:custDataLst>
                </p:nvPr>
              </p:nvSpPr>
              <p:spPr bwMode="auto">
                <a:xfrm>
                  <a:off x="4368562" y="2338489"/>
                  <a:ext cx="3025775" cy="483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defPPr>
                    <a:defRPr lang="en-US"/>
                  </a:defPPr>
                  <a:lvl1pPr>
                    <a:lnSpc>
                      <a:spcPct val="80000"/>
                    </a:lnSpc>
                    <a:spcBef>
                      <a:spcPct val="0"/>
                    </a:spcBef>
                    <a:buFontTx/>
                    <a:buNone/>
                    <a:defRPr sz="1600" b="1">
                      <a:solidFill>
                        <a:srgbClr val="000001"/>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2D8DF7"/>
                      </a:solidFill>
                      <a:effectLst/>
                      <a:uLnTx/>
                      <a:uFillTx/>
                      <a:latin typeface="Gill Sans MT" panose="020B0502020104020203" pitchFamily="34" charset="0"/>
                      <a:ea typeface="+mn-ea"/>
                      <a:cs typeface="+mn-cs"/>
                    </a:rPr>
                    <a:t>Water Interactions: Systems at Risk and Social Challenges</a:t>
                  </a:r>
                </a:p>
              </p:txBody>
            </p:sp>
            <p:sp>
              <p:nvSpPr>
                <p:cNvPr id="20537" name="milestoneshape"/>
                <p:cNvSpPr txBox="1">
                  <a:spLocks noChangeArrowheads="1"/>
                </p:cNvSpPr>
                <p:nvPr>
                  <p:custDataLst>
                    <p:tags r:id="rId38"/>
                  </p:custDataLst>
                </p:nvPr>
              </p:nvSpPr>
              <p:spPr bwMode="auto">
                <a:xfrm>
                  <a:off x="2561121" y="2984311"/>
                  <a:ext cx="4111142" cy="483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defPPr>
                    <a:defRPr lang="en-US"/>
                  </a:defPPr>
                  <a:lvl1pPr>
                    <a:lnSpc>
                      <a:spcPct val="80000"/>
                    </a:lnSpc>
                    <a:spcBef>
                      <a:spcPct val="0"/>
                    </a:spcBef>
                    <a:buFontTx/>
                    <a:buNone/>
                    <a:defRPr sz="1600" b="1">
                      <a:solidFill>
                        <a:srgbClr val="000001"/>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62C4"/>
                      </a:solidFill>
                      <a:effectLst/>
                      <a:uLnTx/>
                      <a:uFillTx/>
                      <a:latin typeface="Gill Sans MT" panose="020B0502020104020203" pitchFamily="34" charset="0"/>
                      <a:ea typeface="+mn-ea"/>
                      <a:cs typeface="+mn-cs"/>
                    </a:rPr>
                    <a:t>Hydrology and Water Resources Development in Vulnerable Environment</a:t>
                  </a:r>
                </a:p>
              </p:txBody>
            </p:sp>
            <p:sp>
              <p:nvSpPr>
                <p:cNvPr id="20538" name="milestoneshape"/>
                <p:cNvSpPr txBox="1">
                  <a:spLocks noChangeArrowheads="1"/>
                </p:cNvSpPr>
                <p:nvPr>
                  <p:custDataLst>
                    <p:tags r:id="rId39"/>
                  </p:custDataLst>
                </p:nvPr>
              </p:nvSpPr>
              <p:spPr bwMode="auto">
                <a:xfrm>
                  <a:off x="2644542" y="3661226"/>
                  <a:ext cx="3356255" cy="680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defPPr>
                    <a:defRPr lang="en-US"/>
                  </a:defPPr>
                  <a:lvl1pPr>
                    <a:lnSpc>
                      <a:spcPct val="80000"/>
                    </a:lnSpc>
                    <a:spcBef>
                      <a:spcPct val="0"/>
                    </a:spcBef>
                    <a:buFontTx/>
                    <a:buNone/>
                    <a:defRPr sz="1600" b="1">
                      <a:solidFill>
                        <a:srgbClr val="000001"/>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A4"/>
                      </a:solidFill>
                      <a:effectLst/>
                      <a:uLnTx/>
                      <a:uFillTx/>
                      <a:latin typeface="Gill Sans MT" panose="020B0502020104020203" pitchFamily="34" charset="0"/>
                      <a:ea typeface="+mn-ea"/>
                      <a:cs typeface="+mn-cs"/>
                    </a:rPr>
                    <a:t>Hydrology and Water Resources Sustainable Development in a Changing Environment</a:t>
                  </a:r>
                </a:p>
              </p:txBody>
            </p:sp>
            <p:sp>
              <p:nvSpPr>
                <p:cNvPr id="20539" name="milestoneshape"/>
                <p:cNvSpPr txBox="1">
                  <a:spLocks noChangeArrowheads="1"/>
                </p:cNvSpPr>
                <p:nvPr>
                  <p:custDataLst>
                    <p:tags r:id="rId40"/>
                  </p:custDataLst>
                </p:nvPr>
              </p:nvSpPr>
              <p:spPr bwMode="auto">
                <a:xfrm>
                  <a:off x="1704621" y="4498453"/>
                  <a:ext cx="2527300" cy="680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00" tIns="44450" rIns="88900" bIns="44450">
                  <a:spAutoFit/>
                </a:bodyPr>
                <a:lstStyle>
                  <a:defPPr>
                    <a:defRPr lang="en-US"/>
                  </a:defPPr>
                  <a:lvl1pPr>
                    <a:lnSpc>
                      <a:spcPct val="80000"/>
                    </a:lnSpc>
                    <a:spcBef>
                      <a:spcPct val="0"/>
                    </a:spcBef>
                    <a:buFontTx/>
                    <a:buNone/>
                    <a:defRPr sz="1600" b="1">
                      <a:solidFill>
                        <a:srgbClr val="000001"/>
                      </a:solidFill>
                      <a:latin typeface="Gill Sans MT" panose="020B0502020104020203"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8E"/>
                      </a:solidFill>
                      <a:effectLst/>
                      <a:uLnTx/>
                      <a:uFillTx/>
                      <a:latin typeface="Gill Sans MT" panose="020B0502020104020203" pitchFamily="34" charset="0"/>
                      <a:ea typeface="+mn-ea"/>
                      <a:cs typeface="+mn-cs"/>
                    </a:rPr>
                    <a:t>International Cooperation </a:t>
                  </a:r>
                  <a:br>
                    <a:rPr kumimoji="0" lang="en-US" altLang="en-US" sz="1600" b="1" i="0" u="none" strike="noStrike" kern="1200" cap="none" spc="0" normalizeH="0" baseline="0" noProof="0" dirty="0">
                      <a:ln>
                        <a:noFill/>
                      </a:ln>
                      <a:solidFill>
                        <a:srgbClr val="00008E"/>
                      </a:solidFill>
                      <a:effectLst/>
                      <a:uLnTx/>
                      <a:uFillTx/>
                      <a:latin typeface="Gill Sans MT" panose="020B0502020104020203" pitchFamily="34" charset="0"/>
                      <a:ea typeface="+mn-ea"/>
                      <a:cs typeface="+mn-cs"/>
                    </a:rPr>
                  </a:br>
                  <a:r>
                    <a:rPr kumimoji="0" lang="en-US" altLang="en-US" sz="1600" b="1" i="0" u="none" strike="noStrike" kern="1200" cap="none" spc="0" normalizeH="0" baseline="0" noProof="0" dirty="0">
                      <a:ln>
                        <a:noFill/>
                      </a:ln>
                      <a:solidFill>
                        <a:srgbClr val="00008E"/>
                      </a:solidFill>
                      <a:effectLst/>
                      <a:uLnTx/>
                      <a:uFillTx/>
                      <a:latin typeface="Gill Sans MT" panose="020B0502020104020203" pitchFamily="34" charset="0"/>
                      <a:ea typeface="+mn-ea"/>
                      <a:cs typeface="+mn-cs"/>
                    </a:rPr>
                    <a:t>in Hydrological Sciences</a:t>
                  </a:r>
                </a:p>
              </p:txBody>
            </p:sp>
            <p:sp>
              <p:nvSpPr>
                <p:cNvPr id="46" name="Right Arrow 45"/>
                <p:cNvSpPr/>
                <p:nvPr/>
              </p:nvSpPr>
              <p:spPr>
                <a:xfrm rot="19846925">
                  <a:off x="5238555" y="5476882"/>
                  <a:ext cx="2933893" cy="438980"/>
                </a:xfrm>
                <a:prstGeom prst="rightArrow">
                  <a:avLst/>
                </a:prstGeom>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Water Resource Management </a:t>
                  </a:r>
                </a:p>
              </p:txBody>
            </p:sp>
            <p:sp>
              <p:nvSpPr>
                <p:cNvPr id="47" name="Right Arrow 46"/>
                <p:cNvSpPr/>
                <p:nvPr/>
              </p:nvSpPr>
              <p:spPr>
                <a:xfrm rot="19787734">
                  <a:off x="6509062" y="5312047"/>
                  <a:ext cx="2534175" cy="438980"/>
                </a:xfrm>
                <a:prstGeom prst="rightArrow">
                  <a:avLst/>
                </a:prstGeom>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Societal aspects</a:t>
                  </a:r>
                </a:p>
              </p:txBody>
            </p:sp>
            <p:sp>
              <p:nvSpPr>
                <p:cNvPr id="48" name="Right Arrow 47"/>
                <p:cNvSpPr/>
                <p:nvPr/>
              </p:nvSpPr>
              <p:spPr>
                <a:xfrm rot="19745340">
                  <a:off x="7991314" y="4977974"/>
                  <a:ext cx="2161800" cy="438980"/>
                </a:xfrm>
                <a:prstGeom prst="rightArrow">
                  <a:avLst/>
                </a:prstGeom>
                <a:ln/>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Holistic/system-wide</a:t>
                  </a:r>
                </a:p>
              </p:txBody>
            </p:sp>
          </p:grpSp>
        </p:grpSp>
      </p:grpSp>
      <p:pic>
        <p:nvPicPr>
          <p:cNvPr id="49" name="Picture 2"/>
          <p:cNvPicPr>
            <a:picLocks noChangeAspect="1"/>
          </p:cNvPicPr>
          <p:nvPr/>
        </p:nvPicPr>
        <p:blipFill>
          <a:blip r:embed="rId43" cstate="print">
            <a:extLst>
              <a:ext uri="{28A0092B-C50C-407E-A947-70E740481C1C}">
                <a14:useLocalDpi xmlns:a14="http://schemas.microsoft.com/office/drawing/2010/main" xmlns="" val="0"/>
              </a:ext>
            </a:extLst>
          </a:blip>
          <a:srcRect/>
          <a:stretch>
            <a:fillRect/>
          </a:stretch>
        </p:blipFill>
        <p:spPr bwMode="auto">
          <a:xfrm>
            <a:off x="131479" y="200432"/>
            <a:ext cx="990600" cy="62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 name="Rectangle 26"/>
          <p:cNvSpPr/>
          <p:nvPr/>
        </p:nvSpPr>
        <p:spPr>
          <a:xfrm>
            <a:off x="842618" y="1751"/>
            <a:ext cx="10482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Gill Sans MT" panose="020B0502020104020203" pitchFamily="34" charset="0"/>
                <a:ea typeface="+mn-ea"/>
                <a:cs typeface="+mn-cs"/>
              </a:rPr>
              <a:t>Evolution of IHP: From Hydrological Science to Integrated Science, Policy, and Society</a:t>
            </a:r>
          </a:p>
        </p:txBody>
      </p:sp>
    </p:spTree>
    <p:extLst>
      <p:ext uri="{BB962C8B-B14F-4D97-AF65-F5344CB8AC3E}">
        <p14:creationId xmlns:p14="http://schemas.microsoft.com/office/powerpoint/2010/main" xmlns="" val="3349201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7"/>
          <p:cNvSpPr txBox="1">
            <a:spLocks noChangeArrowheads="1"/>
          </p:cNvSpPr>
          <p:nvPr/>
        </p:nvSpPr>
        <p:spPr bwMode="auto">
          <a:xfrm>
            <a:off x="3933825" y="4498976"/>
            <a:ext cx="58438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Water Security, Addressing Local, Regional and Global Challenges</a:t>
            </a:r>
          </a:p>
        </p:txBody>
      </p:sp>
      <p:pic>
        <p:nvPicPr>
          <p:cNvPr id="22533" name="Bild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1145115"/>
            <a:ext cx="8631476" cy="5074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6056" y="164712"/>
            <a:ext cx="990600" cy="62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4838117" y="201705"/>
            <a:ext cx="2924197"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Gill Sans MT" panose="020B0502020104020203" pitchFamily="34" charset="0"/>
                <a:ea typeface="+mn-ea"/>
                <a:cs typeface="+mn-cs"/>
              </a:rPr>
              <a:t>IHP-VIII 2014-2021</a:t>
            </a:r>
          </a:p>
        </p:txBody>
      </p:sp>
    </p:spTree>
    <p:extLst>
      <p:ext uri="{BB962C8B-B14F-4D97-AF65-F5344CB8AC3E}">
        <p14:creationId xmlns:p14="http://schemas.microsoft.com/office/powerpoint/2010/main" xmlns="" val="1753162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637290" y="1240971"/>
            <a:ext cx="1911911" cy="859619"/>
          </a:xfrm>
          <a:prstGeom prst="rect">
            <a:avLst/>
          </a:prstGeom>
        </p:spPr>
      </p:pic>
      <p:graphicFrame>
        <p:nvGraphicFramePr>
          <p:cNvPr id="7" name="Diagram 6"/>
          <p:cNvGraphicFramePr/>
          <p:nvPr>
            <p:extLst>
              <p:ext uri="{D42A27DB-BD31-4B8C-83A1-F6EECF244321}">
                <p14:modId xmlns:p14="http://schemas.microsoft.com/office/powerpoint/2010/main" xmlns="" val="4111827188"/>
              </p:ext>
            </p:extLst>
          </p:nvPr>
        </p:nvGraphicFramePr>
        <p:xfrm>
          <a:off x="1407062" y="799285"/>
          <a:ext cx="6142139" cy="53331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ontent Placeholder 2"/>
          <p:cNvSpPr txBox="1">
            <a:spLocks/>
          </p:cNvSpPr>
          <p:nvPr/>
        </p:nvSpPr>
        <p:spPr bwMode="auto">
          <a:xfrm>
            <a:off x="8566230" y="1502230"/>
            <a:ext cx="3059713" cy="4350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49250" indent="-349250" algn="l" rtl="0" eaLnBrk="0" fontAlgn="base" hangingPunct="0">
              <a:spcBef>
                <a:spcPts val="2000"/>
              </a:spcBef>
              <a:spcAft>
                <a:spcPct val="0"/>
              </a:spcAft>
              <a:buClr>
                <a:srgbClr val="6FB7D7"/>
              </a:buClr>
              <a:buSzPct val="110000"/>
              <a:buFont typeface="Wingdings 2" panose="05020102010507070707" pitchFamily="18" charset="2"/>
              <a:buChar char=""/>
              <a:defRPr sz="22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sz="20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sz="18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sz="1800"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sz="1800"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20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20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20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2000" kern="1200">
                <a:solidFill>
                  <a:schemeClr val="tx1">
                    <a:lumMod val="65000"/>
                    <a:lumOff val="35000"/>
                  </a:schemeClr>
                </a:solidFill>
                <a:latin typeface="+mn-lt"/>
                <a:ea typeface="+mn-ea"/>
                <a:cs typeface="+mn-cs"/>
              </a:defRPr>
            </a:lvl9pPr>
          </a:lstStyle>
          <a:p>
            <a:pPr marL="0" indent="0" defTabSz="685800" eaLnBrk="1" hangingPunct="1">
              <a:buNone/>
            </a:pPr>
            <a:endParaRPr lang="en-US" altLang="en-US" sz="1800" dirty="0">
              <a:latin typeface="Calibri" panose="020F0502020204030204" pitchFamily="34" charset="0"/>
              <a:ea typeface="ＭＳ Ｐゴシック" panose="020B0600070205080204" pitchFamily="34" charset="-128"/>
            </a:endParaRPr>
          </a:p>
          <a:p>
            <a:pPr marL="0" indent="0" defTabSz="685800" eaLnBrk="1" hangingPunct="1">
              <a:buNone/>
            </a:pPr>
            <a:r>
              <a:rPr lang="en-US" altLang="en-US" sz="24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13 departments of Aristotle University </a:t>
            </a:r>
          </a:p>
          <a:p>
            <a:pPr marL="0" indent="0" defTabSz="685800" eaLnBrk="1" hangingPunct="1">
              <a:buNone/>
            </a:pPr>
            <a:r>
              <a:rPr lang="en-US" altLang="en-US" sz="24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can assure an integrated multidisciplinary addressing of regional/international water challenges</a:t>
            </a:r>
            <a:r>
              <a:rPr lang="en-US" altLang="en-US" sz="24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p:txBody>
      </p:sp>
      <p:pic>
        <p:nvPicPr>
          <p:cNvPr id="5" name="Picture 4"/>
          <p:cNvPicPr>
            <a:picLocks noChangeAspect="1"/>
          </p:cNvPicPr>
          <p:nvPr/>
        </p:nvPicPr>
        <p:blipFill>
          <a:blip r:embed="rId9" cstate="print"/>
          <a:stretch>
            <a:fillRect/>
          </a:stretch>
        </p:blipFill>
        <p:spPr>
          <a:xfrm>
            <a:off x="5905322" y="2544762"/>
            <a:ext cx="1501485" cy="921079"/>
          </a:xfrm>
          <a:prstGeom prst="rect">
            <a:avLst/>
          </a:prstGeom>
        </p:spPr>
      </p:pic>
      <p:pic>
        <p:nvPicPr>
          <p:cNvPr id="6" name="Picture 5"/>
          <p:cNvPicPr>
            <a:picLocks noChangeAspect="1"/>
          </p:cNvPicPr>
          <p:nvPr/>
        </p:nvPicPr>
        <p:blipFill>
          <a:blip r:embed="rId10" cstate="print"/>
          <a:stretch>
            <a:fillRect/>
          </a:stretch>
        </p:blipFill>
        <p:spPr>
          <a:xfrm>
            <a:off x="5637290" y="436229"/>
            <a:ext cx="2298391" cy="804742"/>
          </a:xfrm>
          <a:prstGeom prst="rect">
            <a:avLst/>
          </a:prstGeom>
        </p:spPr>
      </p:pic>
    </p:spTree>
    <p:extLst>
      <p:ext uri="{BB962C8B-B14F-4D97-AF65-F5344CB8AC3E}">
        <p14:creationId xmlns:p14="http://schemas.microsoft.com/office/powerpoint/2010/main" xmlns="" val="1361547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UNESCO CHAIR </a:t>
            </a:r>
            <a:endParaRPr lang="en-US" dirty="0"/>
          </a:p>
        </p:txBody>
      </p:sp>
      <p:sp>
        <p:nvSpPr>
          <p:cNvPr id="3" name="Content Placeholder 2"/>
          <p:cNvSpPr>
            <a:spLocks noGrp="1"/>
          </p:cNvSpPr>
          <p:nvPr>
            <p:ph idx="1"/>
          </p:nvPr>
        </p:nvSpPr>
        <p:spPr/>
        <p:txBody>
          <a:bodyPr/>
          <a:lstStyle/>
          <a:p>
            <a:endParaRPr lang="en-US" dirty="0"/>
          </a:p>
          <a:p>
            <a:pPr algn="just"/>
            <a:r>
              <a:rPr lang="en-US" dirty="0"/>
              <a:t>The UNESCO Chair/International Network of Water-Environment </a:t>
            </a:r>
            <a:r>
              <a:rPr lang="en-US" dirty="0" err="1"/>
              <a:t>Centres</a:t>
            </a:r>
            <a:r>
              <a:rPr lang="en-US" dirty="0"/>
              <a:t> for the Balkans (INWEB) on “sustainable management of water and conflict resolution” was established in July 2003 at the Aristotle University of Thessaloniki (</a:t>
            </a:r>
            <a:r>
              <a:rPr lang="en-US" dirty="0" err="1"/>
              <a:t>AUTh</a:t>
            </a:r>
            <a:r>
              <a:rPr lang="en-US" dirty="0"/>
              <a:t>), Department of Civil Engineering, Division of Hydraulics and Environmental Engineering, Hydraulics Laboratory</a:t>
            </a:r>
            <a:r>
              <a:rPr lang="en-US" dirty="0" smtClean="0"/>
              <a:t>.</a:t>
            </a:r>
          </a:p>
          <a:p>
            <a:pPr algn="just"/>
            <a:endParaRPr lang="en-US" dirty="0"/>
          </a:p>
          <a:p>
            <a:pPr algn="just"/>
            <a:r>
              <a:rPr lang="en-US" dirty="0" smtClean="0"/>
              <a:t>RESPONSIBLE: Dr. Ch. </a:t>
            </a:r>
            <a:r>
              <a:rPr lang="en-US" dirty="0" err="1" smtClean="0"/>
              <a:t>Skoulikaris</a:t>
            </a:r>
            <a:r>
              <a:rPr lang="en-US" smtClean="0"/>
              <a:t> </a:t>
            </a:r>
            <a:endParaRPr lang="en-US" dirty="0"/>
          </a:p>
        </p:txBody>
      </p:sp>
      <p:pic>
        <p:nvPicPr>
          <p:cNvPr id="4" name="Picture 3"/>
          <p:cNvPicPr>
            <a:picLocks noChangeAspect="1"/>
          </p:cNvPicPr>
          <p:nvPr/>
        </p:nvPicPr>
        <p:blipFill>
          <a:blip r:embed="rId2" cstate="print"/>
          <a:stretch>
            <a:fillRect/>
          </a:stretch>
        </p:blipFill>
        <p:spPr>
          <a:xfrm>
            <a:off x="5670334" y="370251"/>
            <a:ext cx="2378507" cy="1459084"/>
          </a:xfrm>
          <a:prstGeom prst="rect">
            <a:avLst/>
          </a:prstGeom>
        </p:spPr>
      </p:pic>
    </p:spTree>
    <p:extLst>
      <p:ext uri="{BB962C8B-B14F-4D97-AF65-F5344CB8AC3E}">
        <p14:creationId xmlns:p14="http://schemas.microsoft.com/office/powerpoint/2010/main" xmlns="" val="1916620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panose="020B0604020202020204" pitchFamily="34" charset="0"/>
                <a:cs typeface="Arial" panose="020B0604020202020204" pitchFamily="34" charset="0"/>
              </a:rPr>
              <a:t>THE ROLE OF UNIVERSITIES</a:t>
            </a:r>
            <a:endParaRPr lang="en-US" sz="3600" b="1" dirty="0">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xmlns="" val="334163042"/>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noGrp="1"/>
          </p:cNvSpPr>
          <p:nvPr>
            <p:ph sz="half" idx="2"/>
          </p:nvPr>
        </p:nvSpPr>
        <p:spPr>
          <a:xfrm>
            <a:off x="6424449" y="2598136"/>
            <a:ext cx="5181600" cy="2748445"/>
          </a:xfrm>
          <a:prstGeom prst="rect">
            <a:avLst/>
          </a:prstGeom>
        </p:spPr>
        <p:txBody>
          <a:bodyPr wrap="square">
            <a:spAutoFit/>
          </a:bodyPr>
          <a:lstStyle/>
          <a:p>
            <a:pPr marL="0" indent="0">
              <a:buNone/>
            </a:pP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If your plan is for one year, plant rice. </a:t>
            </a:r>
            <a:endParaRPr lang="en-US" sz="2400" dirty="0" smtClean="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If </a:t>
            </a:r>
            <a:r>
              <a:rPr lang="en-US" sz="2400" dirty="0">
                <a:latin typeface="Arial" panose="020B0604020202020204" pitchFamily="34" charset="0"/>
                <a:cs typeface="Arial" panose="020B0604020202020204" pitchFamily="34" charset="0"/>
              </a:rPr>
              <a:t>your plan is for ten years, plant trees. </a:t>
            </a:r>
            <a:endParaRPr lang="en-US" sz="2400" dirty="0" smtClean="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If </a:t>
            </a:r>
            <a:r>
              <a:rPr lang="en-US" sz="2400" dirty="0">
                <a:latin typeface="Arial" panose="020B0604020202020204" pitchFamily="34" charset="0"/>
                <a:cs typeface="Arial" panose="020B0604020202020204" pitchFamily="34" charset="0"/>
              </a:rPr>
              <a:t>your plan is for one hundred years, educate children.” </a:t>
            </a:r>
            <a:endParaRPr lang="en-US" sz="2400" dirty="0" smtClean="0">
              <a:latin typeface="Arial" panose="020B0604020202020204" pitchFamily="34" charset="0"/>
              <a:cs typeface="Arial" panose="020B0604020202020204" pitchFamily="34" charset="0"/>
            </a:endParaRPr>
          </a:p>
          <a:p>
            <a:pPr marL="0" indent="0">
              <a:buNone/>
            </a:pPr>
            <a:r>
              <a:rPr lang="en-US" sz="1600" i="1" dirty="0" smtClean="0">
                <a:latin typeface="Arial" panose="020B0604020202020204" pitchFamily="34" charset="0"/>
                <a:cs typeface="Arial" panose="020B0604020202020204" pitchFamily="34" charset="0"/>
              </a:rPr>
              <a:t>KUAN </a:t>
            </a:r>
            <a:r>
              <a:rPr lang="en-US" sz="1600" i="1" dirty="0">
                <a:latin typeface="Arial" panose="020B0604020202020204" pitchFamily="34" charset="0"/>
                <a:cs typeface="Arial" panose="020B0604020202020204" pitchFamily="34" charset="0"/>
              </a:rPr>
              <a:t>CHUNG (7TH CENTURY BC)</a:t>
            </a:r>
            <a:endParaRPr lang="el-GR"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03737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_Geschwister\Downloads\143-512.png"/>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sharpenSoften amount="-100000"/>
                    </a14:imgEffect>
                    <a14:imgEffect>
                      <a14:colorTemperature colorTemp="115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6706094" y="1528026"/>
            <a:ext cx="2663935" cy="266393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676077" y="2417676"/>
            <a:ext cx="5419923" cy="1463221"/>
          </a:xfrm>
          <a:prstGeom prst="rect">
            <a:avLst/>
          </a:prstGeom>
          <a:noFill/>
        </p:spPr>
        <p:txBody>
          <a:bodyPr wrap="square" lIns="91440" tIns="45720" rIns="91440" bIns="45720">
            <a:spAutoFit/>
          </a:bodyPr>
          <a:lstStyle/>
          <a:p>
            <a:pPr algn="r">
              <a:lnSpc>
                <a:spcPts val="4600"/>
              </a:lnSpc>
            </a:pPr>
            <a:r>
              <a:rPr lang="en-US" sz="8800" b="1" spc="300" dirty="0">
                <a:ln w="12700">
                  <a:noFill/>
                  <a:prstDash val="solid"/>
                </a:ln>
                <a:solidFill>
                  <a:schemeClr val="bg2">
                    <a:tint val="85000"/>
                    <a:satMod val="155000"/>
                  </a:schemeClr>
                </a:solidFill>
                <a:effectLst>
                  <a:outerShdw blurRad="50800" dist="38100" dir="2700000" algn="tl" rotWithShape="0">
                    <a:prstClr val="black">
                      <a:alpha val="40000"/>
                    </a:prstClr>
                  </a:outerShdw>
                </a:effectLst>
                <a:latin typeface="Aharoni" pitchFamily="2" charset="-79"/>
                <a:cs typeface="Aharoni" pitchFamily="2" charset="-79"/>
              </a:rPr>
              <a:t>Thank </a:t>
            </a:r>
          </a:p>
          <a:p>
            <a:pPr algn="r">
              <a:lnSpc>
                <a:spcPts val="4600"/>
              </a:lnSpc>
            </a:pPr>
            <a:r>
              <a:rPr lang="en-US" sz="8800" b="1" cap="none" spc="300" dirty="0">
                <a:ln w="12700">
                  <a:noFill/>
                  <a:prstDash val="solid"/>
                </a:ln>
                <a:solidFill>
                  <a:schemeClr val="bg2">
                    <a:tint val="85000"/>
                    <a:satMod val="155000"/>
                  </a:schemeClr>
                </a:solidFill>
                <a:effectLst>
                  <a:outerShdw blurRad="50800" dist="38100" dir="2700000" algn="tl" rotWithShape="0">
                    <a:prstClr val="black">
                      <a:alpha val="40000"/>
                    </a:prstClr>
                  </a:outerShdw>
                </a:effectLst>
                <a:latin typeface="Aharoni" pitchFamily="2" charset="-79"/>
                <a:cs typeface="Aharoni" pitchFamily="2" charset="-79"/>
              </a:rPr>
              <a:t>you</a:t>
            </a:r>
          </a:p>
        </p:txBody>
      </p:sp>
      <p:sp>
        <p:nvSpPr>
          <p:cNvPr id="7" name="Isosceles Triangle 6"/>
          <p:cNvSpPr/>
          <p:nvPr/>
        </p:nvSpPr>
        <p:spPr>
          <a:xfrm rot="16200000">
            <a:off x="5249734" y="3707585"/>
            <a:ext cx="631860" cy="711355"/>
          </a:xfrm>
          <a:prstGeom prst="triangle">
            <a:avLst>
              <a:gd name="adj" fmla="val 100000"/>
            </a:avLst>
          </a:prstGeom>
          <a:solidFill>
            <a:schemeClr val="bg1">
              <a:alpha val="38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AutoShape 4" descr="ÎÏÎ¿ÏÎ­Î»ÎµÏÎ¼Î± ÎµÎ¹ÎºÏÎ½Î±Ï Î³Î¹Î± facebook ico"/>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6" descr="ÎÏÎ¿ÏÎ­Î»ÎµÏÎ¼Î± ÎµÎ¹ÎºÏÎ½Î±Ï Î³Î¹Î± facebook ic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223" name="Picture 7"/>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170614" y="6451660"/>
            <a:ext cx="294342" cy="2943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5" name="Picture 9" descr="Î£ÏÎµÏÎ¹ÎºÎ® ÎµÎ¹ÎºÏÎ½Î±"/>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469" r="100000">
                        <a14:foregroundMark x1="50625" y1="56094" x2="50625" y2="56094"/>
                        <a14:foregroundMark x1="38281" y1="57188" x2="36875" y2="48125"/>
                        <a14:foregroundMark x1="38594" y1="61875" x2="35000" y2="49531"/>
                        <a14:foregroundMark x1="37188" y1="37969" x2="40000" y2="37969"/>
                        <a14:foregroundMark x1="49844" y1="62969" x2="47031" y2="44063"/>
                        <a14:foregroundMark x1="56406" y1="47344" x2="63750" y2="47031"/>
                        <a14:foregroundMark x1="61875" y1="50313" x2="63750" y2="6046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328417" y="5752822"/>
            <a:ext cx="457433" cy="45743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AutoShape 11" descr="ÎÏÎ¿ÏÎ­Î»ÎµÏÎ¼Î± ÎµÎ¹ÎºÏÎ½Î±Ï Î³Î¹Î± mail ico"/>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228" name="Picture 12"/>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631897" y="5211319"/>
            <a:ext cx="357525" cy="3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810659" y="5789382"/>
            <a:ext cx="3293778" cy="369332"/>
          </a:xfrm>
          <a:prstGeom prst="rect">
            <a:avLst/>
          </a:prstGeom>
          <a:noFill/>
        </p:spPr>
        <p:txBody>
          <a:bodyPr wrap="square" lIns="91440" tIns="45720" rIns="91440" bIns="45720">
            <a:spAutoFit/>
          </a:bodyPr>
          <a:lstStyle/>
          <a:p>
            <a:pPr lvl="0"/>
            <a:r>
              <a:rPr lang="en-US" altLang="el-GR" dirty="0">
                <a:solidFill>
                  <a:srgbClr val="44546A"/>
                </a:solidFill>
                <a:hlinkClick r:id="rId10">
                  <a:extLst>
                    <a:ext uri="{A12FA001-AC4F-418D-AE19-62706E023703}">
                      <ahyp:hlinkClr xmlns:ahyp="http://schemas.microsoft.com/office/drawing/2018/hyperlinkcolor" xmlns="" val="tx"/>
                    </a:ext>
                  </a:extLst>
                </a:hlinkClick>
              </a:rPr>
              <a:t>http://tytp.civil.auth.gr</a:t>
            </a:r>
            <a:r>
              <a:rPr lang="el-GR" altLang="el-GR" dirty="0">
                <a:solidFill>
                  <a:srgbClr val="44546A"/>
                </a:solidFill>
              </a:rPr>
              <a:t> </a:t>
            </a:r>
            <a:endParaRPr lang="en-US" altLang="el-GR" dirty="0">
              <a:solidFill>
                <a:srgbClr val="44546A"/>
              </a:solidFill>
            </a:endParaRPr>
          </a:p>
        </p:txBody>
      </p:sp>
      <p:sp>
        <p:nvSpPr>
          <p:cNvPr id="18" name="Parallelogram 17"/>
          <p:cNvSpPr/>
          <p:nvPr/>
        </p:nvSpPr>
        <p:spPr>
          <a:xfrm>
            <a:off x="-682129" y="971843"/>
            <a:ext cx="1397285" cy="1445833"/>
          </a:xfrm>
          <a:prstGeom prst="parallelogram">
            <a:avLst>
              <a:gd name="adj" fmla="val 65441"/>
            </a:avLst>
          </a:prstGeom>
          <a:solidFill>
            <a:schemeClr val="tx1">
              <a:alpha val="1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Parallelogram 21"/>
          <p:cNvSpPr/>
          <p:nvPr/>
        </p:nvSpPr>
        <p:spPr>
          <a:xfrm>
            <a:off x="715156" y="-180576"/>
            <a:ext cx="1397285" cy="1445833"/>
          </a:xfrm>
          <a:prstGeom prst="parallelogram">
            <a:avLst>
              <a:gd name="adj" fmla="val 65441"/>
            </a:avLst>
          </a:prstGeom>
          <a:solidFill>
            <a:schemeClr val="tx1">
              <a:alpha val="2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 name="Picture 1">
            <a:extLst>
              <a:ext uri="{FF2B5EF4-FFF2-40B4-BE49-F238E27FC236}">
                <a16:creationId xmlns:a16="http://schemas.microsoft.com/office/drawing/2014/main" xmlns="" id="{2E19D280-8217-4116-A787-67170BCBBFB1}"/>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32411" y="1924362"/>
            <a:ext cx="2276872" cy="2276872"/>
          </a:xfrm>
          <a:prstGeom prst="rect">
            <a:avLst/>
          </a:prstGeom>
        </p:spPr>
      </p:pic>
      <p:sp>
        <p:nvSpPr>
          <p:cNvPr id="2" name="Ορθογώνιο 1">
            <a:extLst>
              <a:ext uri="{FF2B5EF4-FFF2-40B4-BE49-F238E27FC236}">
                <a16:creationId xmlns:a16="http://schemas.microsoft.com/office/drawing/2014/main" xmlns="" id="{51C38B34-F53C-4079-BEE5-8C12256E9119}"/>
              </a:ext>
            </a:extLst>
          </p:cNvPr>
          <p:cNvSpPr/>
          <p:nvPr/>
        </p:nvSpPr>
        <p:spPr>
          <a:xfrm>
            <a:off x="2695798" y="6196931"/>
            <a:ext cx="6096000" cy="646331"/>
          </a:xfrm>
          <a:prstGeom prst="rect">
            <a:avLst/>
          </a:prstGeom>
        </p:spPr>
        <p:txBody>
          <a:bodyPr>
            <a:spAutoFit/>
          </a:bodyPr>
          <a:lstStyle/>
          <a:p>
            <a:pPr lvl="0"/>
            <a:r>
              <a:rPr lang="en-US" dirty="0">
                <a:solidFill>
                  <a:schemeClr val="accent1">
                    <a:lumMod val="75000"/>
                  </a:schemeClr>
                </a:solidFill>
              </a:rPr>
              <a:t>Group: Div. of Hydraulics &amp; Environmental Engineering</a:t>
            </a:r>
            <a:endParaRPr lang="el-GR" dirty="0">
              <a:solidFill>
                <a:schemeClr val="accent1">
                  <a:lumMod val="75000"/>
                </a:schemeClr>
              </a:solidFill>
            </a:endParaRPr>
          </a:p>
          <a:p>
            <a:pPr lvl="0"/>
            <a:r>
              <a:rPr lang="el-GR" dirty="0">
                <a:solidFill>
                  <a:schemeClr val="accent1">
                    <a:lumMod val="75000"/>
                  </a:schemeClr>
                </a:solidFill>
              </a:rPr>
              <a:t>https://www.facebook.com/groups/tytpauth/</a:t>
            </a:r>
          </a:p>
        </p:txBody>
      </p:sp>
    </p:spTree>
    <p:extLst>
      <p:ext uri="{BB962C8B-B14F-4D97-AF65-F5344CB8AC3E}">
        <p14:creationId xmlns:p14="http://schemas.microsoft.com/office/powerpoint/2010/main" xmlns="" val="2855718336"/>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195719"/>
            <a:ext cx="6096000" cy="5632312"/>
          </a:xfrm>
          <a:prstGeom prst="rect">
            <a:avLst/>
          </a:prstGeom>
        </p:spPr>
        <p:txBody>
          <a:bodyPr>
            <a:spAutoFit/>
          </a:bodyPr>
          <a:lstStyle/>
          <a:p>
            <a:r>
              <a:rPr lang="en-US" dirty="0"/>
              <a:t>To realize “availability and sustainable management of water and sanitation for all”, it is essential to manage competing demands for water resources and to exploit synergies between </a:t>
            </a:r>
            <a:r>
              <a:rPr lang="en-US" b="1" dirty="0"/>
              <a:t>water uses</a:t>
            </a:r>
            <a:r>
              <a:rPr lang="en-US" dirty="0"/>
              <a:t>, </a:t>
            </a:r>
            <a:r>
              <a:rPr lang="en-US" b="1" dirty="0"/>
              <a:t>reuse and recycling</a:t>
            </a:r>
            <a:r>
              <a:rPr lang="en-US" dirty="0"/>
              <a:t>, and </a:t>
            </a:r>
            <a:r>
              <a:rPr lang="en-US" b="1" dirty="0"/>
              <a:t>ecosystem protection </a:t>
            </a:r>
            <a:r>
              <a:rPr lang="en-US" dirty="0"/>
              <a:t>and ambient </a:t>
            </a:r>
            <a:r>
              <a:rPr lang="en-US" b="1" dirty="0"/>
              <a:t>water quality</a:t>
            </a:r>
            <a:r>
              <a:rPr lang="en-US" dirty="0"/>
              <a:t>. </a:t>
            </a:r>
          </a:p>
          <a:p>
            <a:r>
              <a:rPr lang="en-US" dirty="0"/>
              <a:t>Increased access to sanitation [6.2] must be matched by increased </a:t>
            </a:r>
            <a:r>
              <a:rPr lang="en-US" b="1" dirty="0"/>
              <a:t>wastewater treatment </a:t>
            </a:r>
            <a:r>
              <a:rPr lang="en-US" dirty="0"/>
              <a:t>[6.3] if good ambient water quality [6.3] and healthy water-related ecosystems [6.6] are to be sustained</a:t>
            </a:r>
            <a:r>
              <a:rPr lang="en-US" dirty="0" smtClean="0"/>
              <a:t>.</a:t>
            </a:r>
          </a:p>
          <a:p>
            <a:r>
              <a:rPr lang="en-US" dirty="0" smtClean="0"/>
              <a:t> </a:t>
            </a:r>
            <a:r>
              <a:rPr lang="en-US" dirty="0"/>
              <a:t>Good </a:t>
            </a:r>
            <a:r>
              <a:rPr lang="en-US" dirty="0" smtClean="0"/>
              <a:t>ambient </a:t>
            </a:r>
            <a:r>
              <a:rPr lang="en-US" dirty="0"/>
              <a:t>water quality [6.3] greatly facilitates the provision </a:t>
            </a:r>
            <a:r>
              <a:rPr lang="en-US" b="1" dirty="0"/>
              <a:t>of safe drinking water </a:t>
            </a:r>
            <a:r>
              <a:rPr lang="en-US" dirty="0"/>
              <a:t>[6.1], which in turn must be provided sustainably [6.4], without negative consequences for water-related ecosystems [6.6]. Increasing recycling and safe reuse [6.3] and water-use </a:t>
            </a:r>
            <a:r>
              <a:rPr lang="en-US" dirty="0" smtClean="0"/>
              <a:t>efficiency </a:t>
            </a:r>
            <a:r>
              <a:rPr lang="en-US" dirty="0"/>
              <a:t>[6.4], under the right </a:t>
            </a:r>
            <a:r>
              <a:rPr lang="en-US" b="1" dirty="0"/>
              <a:t>governance structures </a:t>
            </a:r>
            <a:r>
              <a:rPr lang="en-US" dirty="0"/>
              <a:t>[6.5], makes more water available for drinking [6.1] and other uses [6.4], and can </a:t>
            </a:r>
            <a:r>
              <a:rPr lang="en-US" b="1" dirty="0"/>
              <a:t>reduce impacts on water-related ecosystems</a:t>
            </a:r>
            <a:r>
              <a:rPr lang="en-US" dirty="0"/>
              <a:t> [6.6]</a:t>
            </a:r>
            <a:r>
              <a:rPr lang="en-US" dirty="0" smtClean="0"/>
              <a:t>.</a:t>
            </a:r>
          </a:p>
          <a:p>
            <a:r>
              <a:rPr lang="en-US" dirty="0" smtClean="0"/>
              <a:t> </a:t>
            </a:r>
            <a:r>
              <a:rPr lang="en-US" dirty="0"/>
              <a:t>Thus, sustainable water supply and use [6.4], good ambient water quality [6.3] and healthy water-related ecosystems [6.6] are interdependent</a:t>
            </a:r>
            <a:r>
              <a:rPr lang="en-US" dirty="0" smtClean="0"/>
              <a:t>. All need  </a:t>
            </a:r>
            <a:r>
              <a:rPr lang="en-US" b="1" dirty="0" smtClean="0"/>
              <a:t>sustainable engineering systems</a:t>
            </a:r>
            <a:endParaRPr lang="en-US" b="1" dirty="0"/>
          </a:p>
        </p:txBody>
      </p:sp>
      <p:pic>
        <p:nvPicPr>
          <p:cNvPr id="3" name="Picture 3" descr="C:\Users\User_Geschwister\Downloads\freds_big_number-1200x67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1042"/>
          <a:stretch/>
        </p:blipFill>
        <p:spPr bwMode="auto">
          <a:xfrm>
            <a:off x="0" y="-26471"/>
            <a:ext cx="5996764" cy="6889897"/>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286500" y="5810250"/>
            <a:ext cx="5556250" cy="830997"/>
          </a:xfrm>
          <a:prstGeom prst="rect">
            <a:avLst/>
          </a:prstGeom>
          <a:noFill/>
        </p:spPr>
        <p:txBody>
          <a:bodyPr wrap="square" rtlCol="0">
            <a:spAutoFit/>
          </a:bodyPr>
          <a:lstStyle/>
          <a:p>
            <a:pPr algn="ctr"/>
            <a:r>
              <a:rPr lang="en-US" sz="2400" b="1" dirty="0" smtClean="0"/>
              <a:t>OUR DIVISION IS AT THE FOREFRONT IN ALL THOSE ISSUES</a:t>
            </a:r>
            <a:endParaRPr lang="en-US" sz="2400" b="1" dirty="0"/>
          </a:p>
        </p:txBody>
      </p:sp>
    </p:spTree>
    <p:extLst>
      <p:ext uri="{BB962C8B-B14F-4D97-AF65-F5344CB8AC3E}">
        <p14:creationId xmlns:p14="http://schemas.microsoft.com/office/powerpoint/2010/main" xmlns="" val="3515139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438571" y="0"/>
            <a:ext cx="8165804" cy="6858000"/>
          </a:xfrm>
          <a:prstGeom prst="rect">
            <a:avLst/>
          </a:prstGeom>
        </p:spPr>
      </p:pic>
      <p:sp>
        <p:nvSpPr>
          <p:cNvPr id="3" name="TextBox 2"/>
          <p:cNvSpPr txBox="1"/>
          <p:nvPr/>
        </p:nvSpPr>
        <p:spPr>
          <a:xfrm>
            <a:off x="238125" y="6429375"/>
            <a:ext cx="3873500" cy="369332"/>
          </a:xfrm>
          <a:prstGeom prst="rect">
            <a:avLst/>
          </a:prstGeom>
          <a:noFill/>
        </p:spPr>
        <p:txBody>
          <a:bodyPr wrap="square" rtlCol="0">
            <a:spAutoFit/>
          </a:bodyPr>
          <a:lstStyle/>
          <a:p>
            <a:r>
              <a:rPr lang="en-US" dirty="0" smtClean="0"/>
              <a:t>UNESCO SYNTHESIS REPORT 2018</a:t>
            </a:r>
            <a:endParaRPr lang="en-US" dirty="0"/>
          </a:p>
        </p:txBody>
      </p:sp>
    </p:spTree>
    <p:extLst>
      <p:ext uri="{BB962C8B-B14F-4D97-AF65-F5344CB8AC3E}">
        <p14:creationId xmlns:p14="http://schemas.microsoft.com/office/powerpoint/2010/main" xmlns="" val="2913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03512" y="1484784"/>
            <a:ext cx="8846956" cy="923330"/>
          </a:xfrm>
          <a:prstGeom prst="rect">
            <a:avLst/>
          </a:prstGeom>
        </p:spPr>
        <p:txBody>
          <a:bodyPr wrap="square">
            <a:spAutoFit/>
          </a:bodyPr>
          <a:lstStyle/>
          <a:p>
            <a:r>
              <a:rPr lang="en-US" dirty="0" smtClean="0">
                <a:solidFill>
                  <a:schemeClr val="tx2"/>
                </a:solidFill>
                <a:latin typeface="Calibri" pitchFamily="34" charset="0"/>
              </a:rPr>
              <a:t> </a:t>
            </a:r>
            <a:endParaRPr lang="el-GR" dirty="0">
              <a:solidFill>
                <a:schemeClr val="tx2"/>
              </a:solidFill>
              <a:latin typeface="Calibri" pitchFamily="34" charset="0"/>
            </a:endParaRPr>
          </a:p>
          <a:p>
            <a:endParaRPr lang="el-GR" altLang="el-GR" dirty="0">
              <a:solidFill>
                <a:schemeClr val="tx2"/>
              </a:solidFill>
              <a:latin typeface="Calibri" pitchFamily="34" charset="0"/>
            </a:endParaRPr>
          </a:p>
          <a:p>
            <a:endParaRPr lang="el-GR" dirty="0">
              <a:solidFill>
                <a:srgbClr val="FF0000"/>
              </a:solidFill>
            </a:endParaRPr>
          </a:p>
        </p:txBody>
      </p:sp>
      <p:pic>
        <p:nvPicPr>
          <p:cNvPr id="7" name="Picture 6"/>
          <p:cNvPicPr/>
          <p:nvPr/>
        </p:nvPicPr>
        <p:blipFill rotWithShape="1">
          <a:blip r:embed="rId3" cstate="print"/>
          <a:srcRect l="15711" t="12699" r="17288" b="826"/>
          <a:stretch/>
        </p:blipFill>
        <p:spPr bwMode="auto">
          <a:xfrm>
            <a:off x="2571749" y="1428750"/>
            <a:ext cx="7985125" cy="5116788"/>
          </a:xfrm>
          <a:prstGeom prst="rect">
            <a:avLst/>
          </a:prstGeom>
          <a:ln>
            <a:noFill/>
          </a:ln>
          <a:extLst>
            <a:ext uri="{53640926-AAD7-44d8-BBD7-CCE9431645EC}">
              <a14:shadowObscured xmlns="" xmlns:a14="http://schemas.microsoft.com/office/drawing/2010/main"/>
            </a:ext>
          </a:extLst>
        </p:spPr>
      </p:pic>
      <p:sp>
        <p:nvSpPr>
          <p:cNvPr id="8" name="Rectangle 2">
            <a:extLst>
              <a:ext uri="{FF2B5EF4-FFF2-40B4-BE49-F238E27FC236}">
                <a16:creationId xmlns:a16="http://schemas.microsoft.com/office/drawing/2014/main" xmlns="" id="{9211B233-F850-4B25-A774-EAD52F9C6503}"/>
              </a:ext>
            </a:extLst>
          </p:cNvPr>
          <p:cNvSpPr/>
          <p:nvPr/>
        </p:nvSpPr>
        <p:spPr>
          <a:xfrm>
            <a:off x="2891644" y="7772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340191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5875"/>
            <a:ext cx="8243247" cy="6858000"/>
            <a:chOff x="-2306472" y="0"/>
            <a:chExt cx="8243247" cy="6858000"/>
          </a:xfrm>
          <a:blipFill dpi="0" rotWithShape="1">
            <a:blip r:embed="rId2"/>
            <a:srcRect/>
            <a:stretch>
              <a:fillRect l="-8000" t="-19000" r="-1000" b="-1000"/>
            </a:stretch>
          </a:blipFill>
          <a:effectLst>
            <a:outerShdw blurRad="508000" dist="152400" dir="11040000" sx="104000" sy="104000" algn="l" rotWithShape="0">
              <a:prstClr val="black">
                <a:alpha val="23000"/>
              </a:prstClr>
            </a:outerShdw>
          </a:effectLst>
        </p:grpSpPr>
        <p:sp>
          <p:nvSpPr>
            <p:cNvPr id="2" name="Rectangle 1"/>
            <p:cNvSpPr/>
            <p:nvPr/>
          </p:nvSpPr>
          <p:spPr>
            <a:xfrm>
              <a:off x="-2306472" y="0"/>
              <a:ext cx="534992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Isosceles Triangle 2"/>
            <p:cNvSpPr/>
            <p:nvPr/>
          </p:nvSpPr>
          <p:spPr>
            <a:xfrm rot="5400000">
              <a:off x="1061113" y="1982337"/>
              <a:ext cx="6857999" cy="2893325"/>
            </a:xfrm>
            <a:prstGeom prst="triangle">
              <a:avLst>
                <a:gd name="adj" fmla="val 498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5" name="Group 4"/>
          <p:cNvGrpSpPr/>
          <p:nvPr/>
        </p:nvGrpSpPr>
        <p:grpSpPr>
          <a:xfrm>
            <a:off x="-2279175" y="-5"/>
            <a:ext cx="8243247" cy="6858000"/>
            <a:chOff x="-2306472" y="0"/>
            <a:chExt cx="8243247" cy="6858000"/>
          </a:xfrm>
          <a:gradFill flip="none" rotWithShape="1">
            <a:gsLst>
              <a:gs pos="3000">
                <a:schemeClr val="tx1">
                  <a:lumMod val="75000"/>
                  <a:lumOff val="25000"/>
                  <a:alpha val="0"/>
                </a:schemeClr>
              </a:gs>
              <a:gs pos="93000">
                <a:schemeClr val="accent1">
                  <a:tint val="23500"/>
                  <a:satMod val="160000"/>
                </a:schemeClr>
              </a:gs>
              <a:gs pos="89000">
                <a:srgbClr val="404040"/>
              </a:gs>
              <a:gs pos="90000">
                <a:schemeClr val="tx1">
                  <a:lumMod val="75000"/>
                  <a:lumOff val="25000"/>
                </a:schemeClr>
              </a:gs>
              <a:gs pos="100000">
                <a:schemeClr val="accent1">
                  <a:tint val="23500"/>
                  <a:satMod val="160000"/>
                </a:schemeClr>
              </a:gs>
            </a:gsLst>
            <a:lin ang="18900000" scaled="1"/>
            <a:tileRect/>
          </a:gradFill>
          <a:effectLst>
            <a:outerShdw blurRad="50800" dist="38100" dir="2700000" algn="tl" rotWithShape="0">
              <a:prstClr val="black">
                <a:alpha val="40000"/>
              </a:prstClr>
            </a:outerShdw>
          </a:effectLst>
        </p:grpSpPr>
        <p:sp>
          <p:nvSpPr>
            <p:cNvPr id="6" name="Rectangle 5"/>
            <p:cNvSpPr/>
            <p:nvPr/>
          </p:nvSpPr>
          <p:spPr>
            <a:xfrm>
              <a:off x="-2306472" y="0"/>
              <a:ext cx="534992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Isosceles Triangle 6"/>
            <p:cNvSpPr/>
            <p:nvPr/>
          </p:nvSpPr>
          <p:spPr>
            <a:xfrm rot="5400000">
              <a:off x="1061113" y="1982337"/>
              <a:ext cx="6857999" cy="2893325"/>
            </a:xfrm>
            <a:prstGeom prst="triangle">
              <a:avLst>
                <a:gd name="adj" fmla="val 498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 name="Group 14"/>
          <p:cNvGrpSpPr/>
          <p:nvPr/>
        </p:nvGrpSpPr>
        <p:grpSpPr>
          <a:xfrm>
            <a:off x="0" y="2417676"/>
            <a:ext cx="5419923" cy="1985353"/>
            <a:chOff x="0" y="2417676"/>
            <a:chExt cx="5419923" cy="1985353"/>
          </a:xfrm>
        </p:grpSpPr>
        <p:sp>
          <p:nvSpPr>
            <p:cNvPr id="8" name="Rectangle 7"/>
            <p:cNvSpPr/>
            <p:nvPr/>
          </p:nvSpPr>
          <p:spPr>
            <a:xfrm>
              <a:off x="0" y="2417676"/>
              <a:ext cx="5419923" cy="769441"/>
            </a:xfrm>
            <a:prstGeom prst="rect">
              <a:avLst/>
            </a:prstGeom>
            <a:noFill/>
          </p:spPr>
          <p:txBody>
            <a:bodyPr wrap="square" lIns="91440" tIns="45720" rIns="91440" bIns="45720">
              <a:spAutoFit/>
            </a:bodyPr>
            <a:lstStyle/>
            <a:p>
              <a:pPr algn="ctr"/>
              <a:endParaRPr lang="en-US" sz="4400" b="1" cap="none" spc="300"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Bookman Old Style" pitchFamily="18" charset="0"/>
              </a:endParaRPr>
            </a:p>
          </p:txBody>
        </p:sp>
        <p:sp>
          <p:nvSpPr>
            <p:cNvPr id="14" name="Rounded Rectangle 13"/>
            <p:cNvSpPr/>
            <p:nvPr/>
          </p:nvSpPr>
          <p:spPr>
            <a:xfrm>
              <a:off x="186547" y="4329751"/>
              <a:ext cx="610896" cy="73278"/>
            </a:xfrm>
            <a:prstGeom prst="roundRect">
              <a:avLst>
                <a:gd name="adj" fmla="val 50000"/>
              </a:avLst>
            </a:prstGeom>
            <a:solidFill>
              <a:schemeClr val="bg1">
                <a:alpha val="71000"/>
              </a:schemeClr>
            </a:solidFill>
            <a:ln>
              <a:noFill/>
            </a:ln>
            <a:effectLst>
              <a:outerShdw blurRad="88900" dist="114300" sx="113000" sy="113000" algn="t"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Rectangle 15"/>
          <p:cNvSpPr/>
          <p:nvPr/>
        </p:nvSpPr>
        <p:spPr>
          <a:xfrm>
            <a:off x="7793522" y="4378231"/>
            <a:ext cx="4046175" cy="1938992"/>
          </a:xfrm>
          <a:prstGeom prst="rect">
            <a:avLst/>
          </a:prstGeom>
        </p:spPr>
        <p:txBody>
          <a:bodyPr wrap="square">
            <a:spAutoFit/>
          </a:bodyPr>
          <a:lstStyle/>
          <a:p>
            <a:pPr algn="just"/>
            <a:r>
              <a:rPr lang="en-US" sz="2400" spc="300" dirty="0" smtClean="0">
                <a:latin typeface="Times New Roman"/>
                <a:ea typeface="Open Sans Light" panose="020B0306030504020204" pitchFamily="34" charset="0"/>
                <a:cs typeface="Times New Roman"/>
              </a:rPr>
              <a:t>1</a:t>
            </a:r>
            <a:r>
              <a:rPr lang="el-GR" sz="2400" spc="300" dirty="0" smtClean="0">
                <a:latin typeface="Times New Roman"/>
                <a:ea typeface="Open Sans Light" panose="020B0306030504020204" pitchFamily="34" charset="0"/>
                <a:cs typeface="Times New Roman"/>
              </a:rPr>
              <a:t>4</a:t>
            </a:r>
            <a:r>
              <a:rPr lang="en-US" sz="2400" spc="300" dirty="0" smtClean="0">
                <a:latin typeface="Times New Roman"/>
                <a:ea typeface="Open Sans Light" panose="020B0306030504020204" pitchFamily="34" charset="0"/>
                <a:cs typeface="Times New Roman"/>
              </a:rPr>
              <a:t> </a:t>
            </a:r>
            <a:r>
              <a:rPr lang="en-US" sz="2400" spc="300" dirty="0">
                <a:latin typeface="Times New Roman"/>
                <a:ea typeface="Open Sans Light" panose="020B0306030504020204" pitchFamily="34" charset="0"/>
                <a:cs typeface="Times New Roman"/>
              </a:rPr>
              <a:t>Academics</a:t>
            </a:r>
          </a:p>
          <a:p>
            <a:pPr algn="just"/>
            <a:r>
              <a:rPr lang="en-US" sz="2400" spc="300" dirty="0" smtClean="0">
                <a:latin typeface="Times New Roman"/>
                <a:ea typeface="Open Sans Light" panose="020B0306030504020204" pitchFamily="34" charset="0"/>
                <a:cs typeface="Times New Roman"/>
              </a:rPr>
              <a:t>52 PhD </a:t>
            </a:r>
            <a:r>
              <a:rPr lang="en-US" sz="2400" spc="300" dirty="0">
                <a:latin typeface="Times New Roman"/>
                <a:ea typeface="Open Sans Light" panose="020B0306030504020204" pitchFamily="34" charset="0"/>
                <a:cs typeface="Times New Roman"/>
              </a:rPr>
              <a:t>students</a:t>
            </a:r>
          </a:p>
          <a:p>
            <a:pPr algn="just"/>
            <a:r>
              <a:rPr lang="en-US" sz="2400" spc="300" dirty="0" smtClean="0">
                <a:latin typeface="Times New Roman"/>
                <a:ea typeface="Open Sans Light" panose="020B0306030504020204" pitchFamily="34" charset="0"/>
                <a:cs typeface="Times New Roman"/>
              </a:rPr>
              <a:t>24 Master </a:t>
            </a:r>
            <a:r>
              <a:rPr lang="en-US" sz="2400" spc="300" dirty="0">
                <a:latin typeface="Times New Roman"/>
                <a:ea typeface="Open Sans Light" panose="020B0306030504020204" pitchFamily="34" charset="0"/>
                <a:cs typeface="Times New Roman"/>
              </a:rPr>
              <a:t>Students</a:t>
            </a:r>
          </a:p>
          <a:p>
            <a:r>
              <a:rPr lang="en-US" sz="2400" spc="300" dirty="0" smtClean="0">
                <a:latin typeface="Times New Roman"/>
                <a:ea typeface="Open Sans Light" panose="020B0306030504020204" pitchFamily="34" charset="0"/>
                <a:cs typeface="Times New Roman"/>
              </a:rPr>
              <a:t>10 Technical Administrative </a:t>
            </a:r>
            <a:r>
              <a:rPr lang="en-US" sz="2400" spc="300" dirty="0">
                <a:latin typeface="Times New Roman"/>
                <a:ea typeface="Open Sans Light" panose="020B0306030504020204" pitchFamily="34" charset="0"/>
                <a:cs typeface="Times New Roman"/>
              </a:rPr>
              <a:t>staff</a:t>
            </a:r>
            <a:endParaRPr lang="el-GR" sz="2400" spc="300" dirty="0">
              <a:latin typeface="Times New Roman"/>
              <a:ea typeface="Open Sans Light" panose="020B0306030504020204" pitchFamily="34" charset="0"/>
              <a:cs typeface="Times New Roman"/>
            </a:endParaRPr>
          </a:p>
        </p:txBody>
      </p:sp>
      <p:sp>
        <p:nvSpPr>
          <p:cNvPr id="17" name="Rectangle 16"/>
          <p:cNvSpPr/>
          <p:nvPr/>
        </p:nvSpPr>
        <p:spPr>
          <a:xfrm>
            <a:off x="7793523" y="3752731"/>
            <a:ext cx="4398477" cy="461665"/>
          </a:xfrm>
          <a:prstGeom prst="rect">
            <a:avLst/>
          </a:prstGeom>
        </p:spPr>
        <p:txBody>
          <a:bodyPr wrap="square">
            <a:spAutoFit/>
          </a:bodyPr>
          <a:lstStyle/>
          <a:p>
            <a:pPr algn="just"/>
            <a:r>
              <a:rPr lang="en-US" sz="2400" b="1" spc="300" dirty="0">
                <a:latin typeface="Times New Roman"/>
                <a:ea typeface="Open Sans Light" panose="020B0306030504020204" pitchFamily="34" charset="0"/>
                <a:cs typeface="Times New Roman"/>
              </a:rPr>
              <a:t>DATA &amp; NUMBERS</a:t>
            </a:r>
            <a:endParaRPr lang="el-GR" sz="2400" b="1" spc="300" dirty="0">
              <a:latin typeface="Times New Roman"/>
              <a:ea typeface="Open Sans Light" panose="020B0306030504020204" pitchFamily="34" charset="0"/>
              <a:cs typeface="Times New Roman"/>
            </a:endParaRPr>
          </a:p>
        </p:txBody>
      </p:sp>
      <p:sp>
        <p:nvSpPr>
          <p:cNvPr id="10" name="Rectangle 9"/>
          <p:cNvSpPr/>
          <p:nvPr/>
        </p:nvSpPr>
        <p:spPr>
          <a:xfrm>
            <a:off x="412750" y="1629460"/>
            <a:ext cx="6096000" cy="2800767"/>
          </a:xfrm>
          <a:prstGeom prst="rect">
            <a:avLst/>
          </a:prstGeom>
        </p:spPr>
        <p:txBody>
          <a:bodyPr>
            <a:spAutoFit/>
          </a:bodyPr>
          <a:lstStyle/>
          <a:p>
            <a:pPr algn="ctr"/>
            <a:r>
              <a:rPr lang="el-GR" sz="4400" b="1" spc="300"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Times New Roman"/>
                <a:cs typeface="Times New Roman"/>
              </a:rPr>
              <a:t>DIVISION OF HYDRAULICS &amp; ENVIRONMENTAL ENGINEERING</a:t>
            </a:r>
            <a:endParaRPr lang="en-US" sz="4400" b="1" spc="300"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Times New Roman"/>
              <a:cs typeface="Times New Roman"/>
            </a:endParaRPr>
          </a:p>
        </p:txBody>
      </p:sp>
    </p:spTree>
    <p:extLst>
      <p:ext uri="{BB962C8B-B14F-4D97-AF65-F5344CB8AC3E}">
        <p14:creationId xmlns:p14="http://schemas.microsoft.com/office/powerpoint/2010/main" xmlns="" val="3781454552"/>
      </p:ext>
    </p:extLst>
  </p:cSld>
  <p:clrMapOvr>
    <a:masterClrMapping/>
  </p:clrMapOvr>
  <mc:AlternateContent xmlns:mc="http://schemas.openxmlformats.org/markup-compatibility/2006">
    <mc:Choice xmlns:p14="http://schemas.microsoft.com/office/powerpoint/2010/main" xmlns="" Requires="p14">
      <p:transition spd="slow" p14:dur="1300">
        <p14:pan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1+#ppt_w/2"/>
                                          </p:val>
                                        </p:tav>
                                        <p:tav tm="100000">
                                          <p:val>
                                            <p:strVal val="#ppt_x"/>
                                          </p:val>
                                        </p:tav>
                                      </p:tavLst>
                                    </p:anim>
                                    <p:anim calcmode="lin" valueType="num">
                                      <p:cBhvr additive="base">
                                        <p:cTn id="18" dur="75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5012" y="1200175"/>
            <a:ext cx="8208912" cy="4450449"/>
          </a:xfrm>
          <a:prstGeom prst="rect">
            <a:avLst/>
          </a:prstGeom>
        </p:spPr>
        <p:txBody>
          <a:bodyPr wrap="square">
            <a:spAutoFit/>
          </a:bodyPr>
          <a:lstStyle/>
          <a:p>
            <a:pPr>
              <a:spcBef>
                <a:spcPct val="20000"/>
              </a:spcBef>
              <a:buClr>
                <a:srgbClr val="0BD0D9"/>
              </a:buClr>
              <a:buSzPct val="95000"/>
            </a:pPr>
            <a:r>
              <a:rPr lang="el-GR" sz="2400" dirty="0" smtClean="0">
                <a:solidFill>
                  <a:schemeClr val="tx2"/>
                </a:solidFill>
                <a:latin typeface="Calibri" pitchFamily="34" charset="0"/>
              </a:rPr>
              <a:t>Core courses:</a:t>
            </a:r>
            <a:endParaRPr lang="en-US" sz="2400" dirty="0">
              <a:solidFill>
                <a:schemeClr val="tx2"/>
              </a:solidFill>
              <a:latin typeface="Calibri" pitchFamily="34" charset="0"/>
            </a:endParaRPr>
          </a:p>
          <a:p>
            <a:pPr>
              <a:spcBef>
                <a:spcPct val="20000"/>
              </a:spcBef>
              <a:buClr>
                <a:srgbClr val="0BD0D9"/>
              </a:buClr>
              <a:buSzPct val="95000"/>
            </a:pPr>
            <a:endParaRPr lang="el-GR" sz="2400" dirty="0">
              <a:solidFill>
                <a:schemeClr val="tx2"/>
              </a:solidFill>
              <a:latin typeface="Calibri" pitchFamily="34" charset="0"/>
            </a:endParaRPr>
          </a:p>
          <a:p>
            <a:pPr>
              <a:spcBef>
                <a:spcPct val="20000"/>
              </a:spcBef>
              <a:buClr>
                <a:srgbClr val="0BD0D9"/>
              </a:buClr>
              <a:buSzPct val="95000"/>
            </a:pPr>
            <a:r>
              <a:rPr lang="el-GR" sz="2400" dirty="0" smtClean="0">
                <a:solidFill>
                  <a:schemeClr val="tx2"/>
                </a:solidFill>
                <a:latin typeface="Calibri" pitchFamily="34" charset="0"/>
              </a:rPr>
              <a:t>3</a:t>
            </a:r>
            <a:r>
              <a:rPr lang="el-GR" sz="2400" dirty="0">
                <a:solidFill>
                  <a:schemeClr val="tx2"/>
                </a:solidFill>
                <a:latin typeface="Calibri" pitchFamily="34" charset="0"/>
              </a:rPr>
              <a:t>°	</a:t>
            </a:r>
            <a:r>
              <a:rPr lang="el-GR" sz="2400" dirty="0" smtClean="0">
                <a:solidFill>
                  <a:schemeClr val="tx2"/>
                </a:solidFill>
                <a:latin typeface="Calibri" pitchFamily="34" charset="0"/>
              </a:rPr>
              <a:t>Fluid Mechanics </a:t>
            </a:r>
            <a:r>
              <a:rPr lang="el-GR" sz="2400" dirty="0" smtClean="0">
                <a:solidFill>
                  <a:schemeClr val="tx2"/>
                </a:solidFill>
                <a:latin typeface="Wingdings"/>
                <a:ea typeface="Wingdings"/>
                <a:cs typeface="Wingdings"/>
                <a:sym typeface="Wingdings"/>
              </a:rPr>
              <a:t></a:t>
            </a:r>
            <a:endParaRPr lang="el-GR" sz="2400" dirty="0">
              <a:solidFill>
                <a:schemeClr val="tx2"/>
              </a:solidFill>
              <a:latin typeface="Calibri" pitchFamily="34" charset="0"/>
            </a:endParaRPr>
          </a:p>
          <a:p>
            <a:pPr>
              <a:spcBef>
                <a:spcPct val="20000"/>
              </a:spcBef>
              <a:buClr>
                <a:srgbClr val="0BD0D9"/>
              </a:buClr>
              <a:buSzPct val="95000"/>
            </a:pPr>
            <a:r>
              <a:rPr lang="el-GR" sz="2400" dirty="0">
                <a:solidFill>
                  <a:schemeClr val="tx2"/>
                </a:solidFill>
                <a:latin typeface="Calibri" pitchFamily="34" charset="0"/>
              </a:rPr>
              <a:t>4°	</a:t>
            </a:r>
            <a:r>
              <a:rPr lang="el-GR" sz="2400" dirty="0" smtClean="0">
                <a:solidFill>
                  <a:schemeClr val="tx2"/>
                </a:solidFill>
                <a:latin typeface="Calibri" pitchFamily="34" charset="0"/>
              </a:rPr>
              <a:t>Hydraulics </a:t>
            </a:r>
            <a:r>
              <a:rPr lang="el-GR" sz="2400" dirty="0" smtClean="0">
                <a:solidFill>
                  <a:schemeClr val="tx2"/>
                </a:solidFill>
                <a:latin typeface="Wingdings"/>
                <a:ea typeface="Wingdings"/>
                <a:cs typeface="Wingdings"/>
                <a:sym typeface="Wingdings"/>
              </a:rPr>
              <a:t></a:t>
            </a:r>
            <a:endParaRPr lang="el-GR" sz="2400" dirty="0">
              <a:solidFill>
                <a:schemeClr val="tx2"/>
              </a:solidFill>
              <a:latin typeface="Calibri" pitchFamily="34" charset="0"/>
            </a:endParaRPr>
          </a:p>
          <a:p>
            <a:pPr>
              <a:spcBef>
                <a:spcPct val="20000"/>
              </a:spcBef>
              <a:buClr>
                <a:srgbClr val="0BD0D9"/>
              </a:buClr>
              <a:buSzPct val="95000"/>
            </a:pPr>
            <a:r>
              <a:rPr lang="el-GR" sz="2400" dirty="0">
                <a:solidFill>
                  <a:schemeClr val="tx2"/>
                </a:solidFill>
                <a:latin typeface="Calibri" pitchFamily="34" charset="0"/>
              </a:rPr>
              <a:t>5°	</a:t>
            </a:r>
            <a:r>
              <a:rPr lang="en-US" sz="2400" dirty="0">
                <a:solidFill>
                  <a:schemeClr val="tx2"/>
                </a:solidFill>
                <a:latin typeface="Calibri" pitchFamily="34" charset="0"/>
              </a:rPr>
              <a:t>Groundwater Hydraulics and </a:t>
            </a:r>
            <a:r>
              <a:rPr lang="en-US" sz="2400" dirty="0" smtClean="0">
                <a:solidFill>
                  <a:schemeClr val="tx2"/>
                </a:solidFill>
                <a:latin typeface="Calibri" pitchFamily="34" charset="0"/>
              </a:rPr>
              <a:t>Hydrology </a:t>
            </a:r>
            <a:r>
              <a:rPr lang="en-US" sz="2400" dirty="0" smtClean="0">
                <a:solidFill>
                  <a:schemeClr val="tx2"/>
                </a:solidFill>
                <a:latin typeface="Wingdings"/>
                <a:ea typeface="Wingdings"/>
                <a:cs typeface="Wingdings"/>
                <a:sym typeface="Wingdings"/>
              </a:rPr>
              <a:t></a:t>
            </a:r>
            <a:endParaRPr lang="el-GR" sz="2400" dirty="0">
              <a:solidFill>
                <a:schemeClr val="tx2"/>
              </a:solidFill>
              <a:latin typeface="Calibri" pitchFamily="34" charset="0"/>
            </a:endParaRPr>
          </a:p>
          <a:p>
            <a:pPr>
              <a:spcBef>
                <a:spcPct val="20000"/>
              </a:spcBef>
              <a:buClr>
                <a:srgbClr val="0BD0D9"/>
              </a:buClr>
              <a:buSzPct val="95000"/>
            </a:pPr>
            <a:r>
              <a:rPr lang="el-GR" sz="2400" dirty="0">
                <a:solidFill>
                  <a:schemeClr val="tx2"/>
                </a:solidFill>
                <a:latin typeface="Calibri" pitchFamily="34" charset="0"/>
              </a:rPr>
              <a:t>5°	</a:t>
            </a:r>
            <a:r>
              <a:rPr lang="en-US" sz="2400" dirty="0">
                <a:solidFill>
                  <a:schemeClr val="tx2"/>
                </a:solidFill>
                <a:latin typeface="Calibri" pitchFamily="34" charset="0"/>
              </a:rPr>
              <a:t>Water Supply and Sewerage </a:t>
            </a:r>
            <a:r>
              <a:rPr lang="en-US" sz="2400" dirty="0" smtClean="0">
                <a:solidFill>
                  <a:schemeClr val="tx2"/>
                </a:solidFill>
                <a:latin typeface="Calibri" pitchFamily="34" charset="0"/>
              </a:rPr>
              <a:t>Systems </a:t>
            </a:r>
            <a:r>
              <a:rPr lang="en-US" sz="2400" dirty="0" smtClean="0">
                <a:solidFill>
                  <a:schemeClr val="tx2"/>
                </a:solidFill>
                <a:latin typeface="Wingdings"/>
                <a:ea typeface="Wingdings"/>
                <a:cs typeface="Wingdings"/>
                <a:sym typeface="Wingdings"/>
              </a:rPr>
              <a:t></a:t>
            </a:r>
            <a:endParaRPr lang="en-US" sz="2400" dirty="0" smtClean="0">
              <a:solidFill>
                <a:schemeClr val="tx2"/>
              </a:solidFill>
              <a:latin typeface="Calibri" pitchFamily="34" charset="0"/>
            </a:endParaRPr>
          </a:p>
          <a:p>
            <a:pPr>
              <a:spcBef>
                <a:spcPct val="20000"/>
              </a:spcBef>
              <a:buClr>
                <a:srgbClr val="0BD0D9"/>
              </a:buClr>
              <a:buSzPct val="95000"/>
            </a:pPr>
            <a:r>
              <a:rPr lang="el-GR" sz="2400" dirty="0" smtClean="0">
                <a:solidFill>
                  <a:schemeClr val="tx2"/>
                </a:solidFill>
                <a:latin typeface="Calibri" pitchFamily="34" charset="0"/>
              </a:rPr>
              <a:t>6</a:t>
            </a:r>
            <a:r>
              <a:rPr lang="el-GR" sz="2400" dirty="0">
                <a:solidFill>
                  <a:schemeClr val="tx2"/>
                </a:solidFill>
                <a:latin typeface="Calibri" pitchFamily="34" charset="0"/>
              </a:rPr>
              <a:t>°	</a:t>
            </a:r>
            <a:r>
              <a:rPr lang="en-US" sz="2400" dirty="0">
                <a:solidFill>
                  <a:schemeClr val="tx2"/>
                </a:solidFill>
                <a:latin typeface="Calibri" pitchFamily="34" charset="0"/>
              </a:rPr>
              <a:t>Environmental </a:t>
            </a:r>
            <a:r>
              <a:rPr lang="en-US" sz="2400" dirty="0" smtClean="0">
                <a:solidFill>
                  <a:schemeClr val="tx2"/>
                </a:solidFill>
                <a:latin typeface="Calibri" pitchFamily="34" charset="0"/>
              </a:rPr>
              <a:t>Engineering </a:t>
            </a:r>
            <a:r>
              <a:rPr lang="el-GR" sz="2400" dirty="0" smtClean="0">
                <a:solidFill>
                  <a:schemeClr val="tx2"/>
                </a:solidFill>
                <a:latin typeface="Wingdings"/>
                <a:ea typeface="Wingdings"/>
                <a:cs typeface="Wingdings"/>
                <a:sym typeface="Wingdings"/>
              </a:rPr>
              <a:t></a:t>
            </a:r>
            <a:endParaRPr lang="el-GR" sz="2400" dirty="0">
              <a:solidFill>
                <a:schemeClr val="tx2"/>
              </a:solidFill>
              <a:latin typeface="Calibri" pitchFamily="34" charset="0"/>
            </a:endParaRPr>
          </a:p>
          <a:p>
            <a:pPr>
              <a:spcBef>
                <a:spcPct val="20000"/>
              </a:spcBef>
              <a:buClr>
                <a:srgbClr val="0BD0D9"/>
              </a:buClr>
              <a:buSzPct val="95000"/>
            </a:pPr>
            <a:r>
              <a:rPr lang="el-GR" sz="2400" dirty="0">
                <a:solidFill>
                  <a:schemeClr val="tx2"/>
                </a:solidFill>
                <a:latin typeface="Calibri" pitchFamily="34" charset="0"/>
              </a:rPr>
              <a:t>7°	</a:t>
            </a:r>
            <a:r>
              <a:rPr lang="en-US" sz="2400" dirty="0">
                <a:solidFill>
                  <a:schemeClr val="tx2"/>
                </a:solidFill>
                <a:latin typeface="Calibri" pitchFamily="34" charset="0"/>
              </a:rPr>
              <a:t>Coastal and </a:t>
            </a:r>
            <a:r>
              <a:rPr lang="en-US" sz="2400" dirty="0" err="1">
                <a:solidFill>
                  <a:schemeClr val="tx2"/>
                </a:solidFill>
                <a:latin typeface="Calibri" pitchFamily="34" charset="0"/>
              </a:rPr>
              <a:t>Harbour</a:t>
            </a:r>
            <a:r>
              <a:rPr lang="en-US" sz="2400" dirty="0">
                <a:solidFill>
                  <a:schemeClr val="tx2"/>
                </a:solidFill>
                <a:latin typeface="Calibri" pitchFamily="34" charset="0"/>
              </a:rPr>
              <a:t> Engineering</a:t>
            </a:r>
            <a:r>
              <a:rPr lang="el-GR" sz="2400" dirty="0" smtClean="0">
                <a:solidFill>
                  <a:schemeClr val="tx2"/>
                </a:solidFill>
                <a:latin typeface="Wingdings"/>
                <a:ea typeface="Wingdings"/>
                <a:cs typeface="Wingdings"/>
                <a:sym typeface="Wingdings"/>
              </a:rPr>
              <a:t></a:t>
            </a:r>
            <a:endParaRPr lang="el-GR" sz="2400" dirty="0">
              <a:solidFill>
                <a:schemeClr val="tx2"/>
              </a:solidFill>
              <a:latin typeface="Calibri" pitchFamily="34" charset="0"/>
            </a:endParaRPr>
          </a:p>
          <a:p>
            <a:pPr>
              <a:spcBef>
                <a:spcPct val="20000"/>
              </a:spcBef>
              <a:buClr>
                <a:srgbClr val="0BD0D9"/>
              </a:buClr>
              <a:buSzPct val="95000"/>
            </a:pPr>
            <a:endParaRPr lang="el-GR" sz="2400" dirty="0">
              <a:solidFill>
                <a:schemeClr val="tx2"/>
              </a:solidFill>
              <a:latin typeface="Calibri" pitchFamily="34" charset="0"/>
            </a:endParaRPr>
          </a:p>
          <a:p>
            <a:pPr>
              <a:spcBef>
                <a:spcPct val="20000"/>
              </a:spcBef>
              <a:buClr>
                <a:srgbClr val="0BD0D9"/>
              </a:buClr>
              <a:buSzPct val="95000"/>
            </a:pPr>
            <a:endParaRPr lang="el-GR" sz="2400" dirty="0">
              <a:solidFill>
                <a:schemeClr val="tx2"/>
              </a:solidFill>
              <a:latin typeface="Calibri" pitchFamily="34" charset="0"/>
            </a:endParaRPr>
          </a:p>
        </p:txBody>
      </p:sp>
      <p:pic>
        <p:nvPicPr>
          <p:cNvPr id="5" name="Picture 4" descr="http://blogs.rsc.org/cc/files/2014/02/water-globe_shutterstock_115060456_500px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760296" y="5013176"/>
            <a:ext cx="1656184" cy="165618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23321731-4C3A-402E-B7B1-C9FA9B93B68B}"/>
              </a:ext>
            </a:extLst>
          </p:cNvPr>
          <p:cNvSpPr/>
          <p:nvPr/>
        </p:nvSpPr>
        <p:spPr>
          <a:xfrm>
            <a:off x="2939269" y="236474"/>
            <a:ext cx="6408712" cy="830997"/>
          </a:xfrm>
          <a:prstGeom prst="rect">
            <a:avLst/>
          </a:prstGeom>
        </p:spPr>
        <p:txBody>
          <a:bodyPr wrap="square">
            <a:spAutoFit/>
          </a:bodyPr>
          <a:lstStyle/>
          <a:p>
            <a:pPr algn="ctr">
              <a:spcBef>
                <a:spcPct val="20000"/>
              </a:spcBef>
              <a:buClr>
                <a:srgbClr val="0BD0D9"/>
              </a:buClr>
              <a:buSzPct val="95000"/>
            </a:pPr>
            <a:r>
              <a:rPr lang="en-US" sz="2400" b="1" dirty="0">
                <a:solidFill>
                  <a:schemeClr val="tx2"/>
                </a:solidFill>
                <a:latin typeface="Calibri" pitchFamily="34" charset="0"/>
              </a:rPr>
              <a:t>DIVISION OF HYDRAULICS &amp; ENVIRONMENTAL ENGINEERING</a:t>
            </a:r>
            <a:endParaRPr lang="el-GR" altLang="el-GR" sz="2400" b="1" dirty="0">
              <a:solidFill>
                <a:schemeClr val="tx2"/>
              </a:solidFill>
              <a:latin typeface="Calibri" pitchFamily="34" charset="0"/>
            </a:endParaRPr>
          </a:p>
        </p:txBody>
      </p:sp>
    </p:spTree>
    <p:extLst>
      <p:ext uri="{BB962C8B-B14F-4D97-AF65-F5344CB8AC3E}">
        <p14:creationId xmlns:p14="http://schemas.microsoft.com/office/powerpoint/2010/main" xmlns="" val="11608041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TERVAL1" val="0,114,188,-16747844,False;;01/01/2008 00:00:00;01/01/2014 00:00:00;IHP-VII;4;Shape;1;Calibri;11;Calibri;10;Calibri;10;7;-16777215;-14726786;-14726786;False;0;False;False;False;False;False;False;False;False"/>
</p:tagLst>
</file>

<file path=ppt/tags/tag10.xml><?xml version="1.0" encoding="utf-8"?>
<p:tagLst xmlns:a="http://schemas.openxmlformats.org/drawingml/2006/main" xmlns:r="http://schemas.openxmlformats.org/officeDocument/2006/relationships" xmlns:p="http://schemas.openxmlformats.org/presentationml/2006/main">
  <p:tag name="INTERVAL1" val="0,114,188,-16747844,False;;01/01/2008 00:00:00;01/01/2014 00:00:00;IHP-VII;4;Shape;1;Calibri;11;Calibri;10;Calibri;10;7;-16777215;-14726786;-14726786;False;0;False;False;False;False;False;False;False;False"/>
</p:tagLst>
</file>

<file path=ppt/tags/tag11.xml><?xml version="1.0" encoding="utf-8"?>
<p:tagLst xmlns:a="http://schemas.openxmlformats.org/drawingml/2006/main" xmlns:r="http://schemas.openxmlformats.org/officeDocument/2006/relationships" xmlns:p="http://schemas.openxmlformats.org/presentationml/2006/main">
  <p:tag name="INTERVAL0" val="0,114,188,-16747844,False;;01/01/2014 00:00:00;01/01/2021 00:00:00;IHPVIII;ShapeRoundedRectangle;tbName;0;Calibri;11;Calibri;10;Calibri;10;8;-16777215;-14726786;-14726786;False;66.24104;False;False;False;False;False;False;False;False"/>
</p:tagLst>
</file>

<file path=ppt/tags/tag12.xml><?xml version="1.0" encoding="utf-8"?>
<p:tagLst xmlns:a="http://schemas.openxmlformats.org/drawingml/2006/main" xmlns:r="http://schemas.openxmlformats.org/officeDocument/2006/relationships" xmlns:p="http://schemas.openxmlformats.org/presentationml/2006/main">
  <p:tag name="INTERVAL0" val="0,114,188,-16747844,False;;01/01/2014 00:00:00;01/01/2021 00:00:00;IHPVIII;1;tbStartEndDate;0;Calibri;11;Calibri;10;Calibri;10;8;-16777215;-14726786;-14726786;False;32.25504;False;False;False;False;False;False;False;False"/>
</p:tagLst>
</file>

<file path=ppt/tags/tag13.xml><?xml version="1.0" encoding="utf-8"?>
<p:tagLst xmlns:a="http://schemas.openxmlformats.org/drawingml/2006/main" xmlns:r="http://schemas.openxmlformats.org/officeDocument/2006/relationships" xmlns:p="http://schemas.openxmlformats.org/presentationml/2006/main">
  <p:tag name="INTERVAL1" val="0,114,188,-16747844,False;;01/01/2008 00:00:00;01/01/2014 00:00:00;IHP-VII;ShapeChevron;tbName;1;Calibri;11;Calibri;10;Calibri;10;7;-16777215;-14726786;-14726786;False;56.78913;False;False;False;False;False;False;False;False"/>
</p:tagLst>
</file>

<file path=ppt/tags/tag14.xml><?xml version="1.0" encoding="utf-8"?>
<p:tagLst xmlns:a="http://schemas.openxmlformats.org/drawingml/2006/main" xmlns:r="http://schemas.openxmlformats.org/officeDocument/2006/relationships" xmlns:p="http://schemas.openxmlformats.org/presentationml/2006/main">
  <p:tag name="INTERVAL1" val="0,114,188,-16747844,False;;01/01/2008 00:00:00;01/01/2014 00:00:00;IHP-VII;4;tbStartEndDate;1;Calibri;11;Calibri;10;Calibri;10;7;-16777215;-14726786;-14726786;False;32.88;False;False;False;False;False;False;False;False"/>
</p:tagLst>
</file>

<file path=ppt/tags/tag15.xml><?xml version="1.0" encoding="utf-8"?>
<p:tagLst xmlns:a="http://schemas.openxmlformats.org/drawingml/2006/main" xmlns:r="http://schemas.openxmlformats.org/officeDocument/2006/relationships" xmlns:p="http://schemas.openxmlformats.org/presentationml/2006/main">
  <p:tag name="INTERVAL2" val="0,114,188,-16747844,False;;01/01/2002 00:00:00;01/01/2008 00:00:00;IHP-VI;ShapeChevron;tbName;2;Calibri;11;Calibri;10;Calibri;10;6;-16777215;-14726786;-14726786;False;56.76324;False;False;False;False;False;False;False;False"/>
</p:tagLst>
</file>

<file path=ppt/tags/tag16.xml><?xml version="1.0" encoding="utf-8"?>
<p:tagLst xmlns:a="http://schemas.openxmlformats.org/drawingml/2006/main" xmlns:r="http://schemas.openxmlformats.org/officeDocument/2006/relationships" xmlns:p="http://schemas.openxmlformats.org/presentationml/2006/main">
  <p:tag name="INTERVAL2" val="0,114,188,-16747844,False;;01/01/2002 00:00:00;01/01/2008 00:00:00;IHP-VI;4;tbStartEndDate;2;Calibri;11;Calibri;10;Calibri;10;6;-16777215;-14726786;-14726786;False;30.13;False;False;False;False;False;False;False;False"/>
</p:tagLst>
</file>

<file path=ppt/tags/tag17.xml><?xml version="1.0" encoding="utf-8"?>
<p:tagLst xmlns:a="http://schemas.openxmlformats.org/drawingml/2006/main" xmlns:r="http://schemas.openxmlformats.org/officeDocument/2006/relationships" xmlns:p="http://schemas.openxmlformats.org/presentationml/2006/main">
  <p:tag name="INTERVAL3" val="0,114,188,-16747844,False;;01/01/1996 00:00:00;01/01/2002 00:00:00;IHP-V;ShapeChevron;tbName;3;Calibri;11;Calibri;10;Calibri;10;5;-16777215;-14726786;-14726786;False;56.78913;False;False;False;False;False;False;False;False"/>
</p:tagLst>
</file>

<file path=ppt/tags/tag18.xml><?xml version="1.0" encoding="utf-8"?>
<p:tagLst xmlns:a="http://schemas.openxmlformats.org/drawingml/2006/main" xmlns:r="http://schemas.openxmlformats.org/officeDocument/2006/relationships" xmlns:p="http://schemas.openxmlformats.org/presentationml/2006/main">
  <p:tag name="INTERVAL3" val="0,114,188,-16747844,False;;01/01/1996 00:00:00;01/01/2002 00:00:00;IHP-V;4;tbStartEndDate;3;Calibri;11;Calibri;10;Calibri;10;5;-16777215;-14726786;-14726786;False;27.38;False;False;False;False;False;False;False;False"/>
</p:tagLst>
</file>

<file path=ppt/tags/tag19.xml><?xml version="1.0" encoding="utf-8"?>
<p:tagLst xmlns:a="http://schemas.openxmlformats.org/drawingml/2006/main" xmlns:r="http://schemas.openxmlformats.org/officeDocument/2006/relationships" xmlns:p="http://schemas.openxmlformats.org/presentationml/2006/main">
  <p:tag name="INTERVAL4" val="0,114,188,-16747844,False;;01/01/1990 00:00:00;01/01/1996 00:00:00;IHP-IV;ShapePentagon;tbName;4;Calibri;11;Calibri;10;Calibri;10;4;-16777215;-14726786;-14726786;False;56.76324;False;False;False;False;False;False;False;False"/>
</p:tagLst>
</file>

<file path=ppt/tags/tag2.xml><?xml version="1.0" encoding="utf-8"?>
<p:tagLst xmlns:a="http://schemas.openxmlformats.org/drawingml/2006/main" xmlns:r="http://schemas.openxmlformats.org/officeDocument/2006/relationships" xmlns:p="http://schemas.openxmlformats.org/presentationml/2006/main">
  <p:tag name="INTERVAL6" val="0,114,188,-16747844,False;;01/01/1981 00:00:00;01/01/1984 00:00:00;IHP-II;1;Shape;6;Calibri;11;Calibri;10;Calibri;10;2;-16777215;-14726786;-14726786;False;0;False;False;False;False;False;False;False;False"/>
</p:tagLst>
</file>

<file path=ppt/tags/tag20.xml><?xml version="1.0" encoding="utf-8"?>
<p:tagLst xmlns:a="http://schemas.openxmlformats.org/drawingml/2006/main" xmlns:r="http://schemas.openxmlformats.org/officeDocument/2006/relationships" xmlns:p="http://schemas.openxmlformats.org/presentationml/2006/main">
  <p:tag name="INTERVAL4" val="0,114,188,-16747844,False;;01/01/1990 00:00:00;01/01/1996 00:00:00;IHP-IV;3;tbStartEndDate;4;Calibri;11;Calibri;10;Calibri;10;4;-16777215;-14726786;-14726786;False;30.13;False;False;False;False;False;False;False;False"/>
</p:tagLst>
</file>

<file path=ppt/tags/tag21.xml><?xml version="1.0" encoding="utf-8"?>
<p:tagLst xmlns:a="http://schemas.openxmlformats.org/drawingml/2006/main" xmlns:r="http://schemas.openxmlformats.org/officeDocument/2006/relationships" xmlns:p="http://schemas.openxmlformats.org/presentationml/2006/main">
  <p:tag name="INTERVAL5" val="0,114,188,-16747844,False;;01/01/1984 00:00:00;01/01/1990 00:00:00;IHP-III;ShapeRoundedRectangle;tbName;5;Calibri;11;Calibri;10;Calibri;10;3;-16777215;-14726786;-14726786;False;56.78913;False;False;False;False;False;False;False;False"/>
</p:tagLst>
</file>

<file path=ppt/tags/tag22.xml><?xml version="1.0" encoding="utf-8"?>
<p:tagLst xmlns:a="http://schemas.openxmlformats.org/drawingml/2006/main" xmlns:r="http://schemas.openxmlformats.org/officeDocument/2006/relationships" xmlns:p="http://schemas.openxmlformats.org/presentationml/2006/main">
  <p:tag name="INTERVAL5" val="0,114,188,-16747844,False;;01/01/1984 00:00:00;01/01/1990 00:00:00;IHP-III;1;tbStartEndDate;5;Calibri;11;Calibri;10;Calibri;10;3;-16777215;-14726786;-14726786;False;29.38;False;False;False;False;False;False;False;False"/>
</p:tagLst>
</file>

<file path=ppt/tags/tag23.xml><?xml version="1.0" encoding="utf-8"?>
<p:tagLst xmlns:a="http://schemas.openxmlformats.org/drawingml/2006/main" xmlns:r="http://schemas.openxmlformats.org/officeDocument/2006/relationships" xmlns:p="http://schemas.openxmlformats.org/presentationml/2006/main">
  <p:tag name="INTERVAL6" val="0,114,188,-16747844,False;;01/01/1981 00:00:00;01/01/1984 00:00:00;IHP-II;ShapeRoundedRectangle;tbName;6;Calibri;11;Calibri;10;Calibri;10;2;-16777215;-14726786;-14726786;False;28.38162;False;False;False;False;False;False;False;False"/>
</p:tagLst>
</file>

<file path=ppt/tags/tag24.xml><?xml version="1.0" encoding="utf-8"?>
<p:tagLst xmlns:a="http://schemas.openxmlformats.org/drawingml/2006/main" xmlns:r="http://schemas.openxmlformats.org/officeDocument/2006/relationships" xmlns:p="http://schemas.openxmlformats.org/presentationml/2006/main">
  <p:tag name="INTERVAL6" val="0,114,188,-16747844,False;;01/01/1981 00:00:00;01/01/1984 00:00:00;IHP-II;1;tbStartEndDate;6;Calibri;11;Calibri;10;Calibri;10;2;-16777215;-14726786;-14726786;False;26.63;False;False;False;False;False;False;False;False"/>
</p:tagLst>
</file>

<file path=ppt/tags/tag25.xml><?xml version="1.0" encoding="utf-8"?>
<p:tagLst xmlns:a="http://schemas.openxmlformats.org/drawingml/2006/main" xmlns:r="http://schemas.openxmlformats.org/officeDocument/2006/relationships" xmlns:p="http://schemas.openxmlformats.org/presentationml/2006/main">
  <p:tag name="INTERVAL7" val="0,114,188,-16747844,False;;01/01/1975 00:00:00;01/01/1981 00:00:00;IHP-I;ShapeRoundedRectangle;tbName;7;Calibri;11;Calibri;10;Calibri;10;1;-16777215;-14726786;-14726786;False;56.78913;False;False;False;False;False;False;False;False"/>
</p:tagLst>
</file>

<file path=ppt/tags/tag26.xml><?xml version="1.0" encoding="utf-8"?>
<p:tagLst xmlns:a="http://schemas.openxmlformats.org/drawingml/2006/main" xmlns:r="http://schemas.openxmlformats.org/officeDocument/2006/relationships" xmlns:p="http://schemas.openxmlformats.org/presentationml/2006/main">
  <p:tag name="INTERVAL7" val="0,114,188,-16747844,False;;01/01/1975 00:00:00;01/01/1981 00:00:00;IHP-I;1;tbStartEndDate;7;Calibri;11;Calibri;10;Calibri;10;1;-16777215;-14726786;-14726786;False;23.88;False;False;False;False;False;False;False;False"/>
</p:tagLst>
</file>

<file path=ppt/tags/tag27.xml><?xml version="1.0" encoding="utf-8"?>
<p:tagLst xmlns:a="http://schemas.openxmlformats.org/drawingml/2006/main" xmlns:r="http://schemas.openxmlformats.org/officeDocument/2006/relationships" xmlns:p="http://schemas.openxmlformats.org/presentationml/2006/main">
  <p:tag name="INTERVAL8" val="0,114,188,-16747844,False;;01/01/1965 00:00:00;12/30/1974 00:00:00;International Hydrological Decade (IHD);ShapeRoundedRectangle;tbName;8;Calibri;11;Calibri;10;Calibri;10;0;-16777215;-14726786;-14726786;False;94.54498;False;False;False;False;False;False;False;False"/>
</p:tagLst>
</file>

<file path=ppt/tags/tag28.xml><?xml version="1.0" encoding="utf-8"?>
<p:tagLst xmlns:a="http://schemas.openxmlformats.org/drawingml/2006/main" xmlns:r="http://schemas.openxmlformats.org/officeDocument/2006/relationships" xmlns:p="http://schemas.openxmlformats.org/presentationml/2006/main">
  <p:tag name="INTERVAL8" val="0,114,188,-16747844,False;;01/01/1965 00:00:00;12/30/1974 00:00:00;International Hydrological Decade (IHD);1;tbStartEndDate;8;Calibri;11;Calibri;10;Calibri;10;0;-16777215;-14726786;-14726786;False;179.88;False;False;False;False;False;False;False;False"/>
</p:tagLst>
</file>

<file path=ppt/tags/tag29.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xml><?xml version="1.0" encoding="utf-8"?>
<p:tagLst xmlns:a="http://schemas.openxmlformats.org/drawingml/2006/main" xmlns:r="http://schemas.openxmlformats.org/officeDocument/2006/relationships" xmlns:p="http://schemas.openxmlformats.org/presentationml/2006/main">
  <p:tag name="MILESTONE8" val="254,186,10,-83446,False;01/01/1965 00:00:00;Experimental Basins, Categorization of Large Floods, World Water Balance;False;False;False;False;False;tbName;8;Calibri;11;Calibri;10;0;-16777215;-14726786;False;0;False;False;False;False;False;-1;106"/>
</p:tagLst>
</file>

<file path=ppt/tags/tag30.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1.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2.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3.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4.xml><?xml version="1.0" encoding="utf-8"?>
<p:tagLst xmlns:a="http://schemas.openxmlformats.org/drawingml/2006/main" xmlns:r="http://schemas.openxmlformats.org/officeDocument/2006/relationships" xmlns:p="http://schemas.openxmlformats.org/presentationml/2006/main">
  <p:tag name="CONNECTORCOLOR" val="79;129;189"/>
</p:tagLst>
</file>

<file path=ppt/tags/tag35.xml><?xml version="1.0" encoding="utf-8"?>
<p:tagLst xmlns:a="http://schemas.openxmlformats.org/drawingml/2006/main" xmlns:r="http://schemas.openxmlformats.org/officeDocument/2006/relationships" xmlns:p="http://schemas.openxmlformats.org/presentationml/2006/main">
  <p:tag name="MILESTONE0" val="0,114,188,-16747844,False;11/30/2012 00:00:00;Water Security: Responses to Local, Regional, and Global Challanges;False;False;False;False;False;tbName;0;Calibri;11;Calibri;10;8;-16777215;-14726786;False;0;False;False;False;False;False;-1;559.1736"/>
</p:tagLst>
</file>

<file path=ppt/tags/tag36.xml><?xml version="1.0" encoding="utf-8"?>
<p:tagLst xmlns:a="http://schemas.openxmlformats.org/drawingml/2006/main" xmlns:r="http://schemas.openxmlformats.org/officeDocument/2006/relationships" xmlns:p="http://schemas.openxmlformats.org/presentationml/2006/main">
  <p:tag name="MILESTONE1" val="178,14,18,-5108206,False;01/01/2008 00:00:00;Water Dependencies: Systems under Stress and Societal Responses;False;False;False;False;False;tbName;1;Calibri;11;Calibri;10;7;-16777215;-14726786;False;0;False;False;False;False;False;-1;512.691"/>
</p:tagLst>
</file>

<file path=ppt/tags/tag37.xml><?xml version="1.0" encoding="utf-8"?>
<p:tagLst xmlns:a="http://schemas.openxmlformats.org/drawingml/2006/main" xmlns:r="http://schemas.openxmlformats.org/officeDocument/2006/relationships" xmlns:p="http://schemas.openxmlformats.org/presentationml/2006/main">
  <p:tag name="MILESTONE2" val="247,150,70,-551354,True;01/01/2002 00:00:00;Water Interactions: Systems at Risk and Social Challanges;False;False;False;False;False;tbName;2;Calibri;11;Calibri;10;6;-16777215;-14726786;False;0;False;False;False;False;False;-1;455.9536"/>
</p:tagLst>
</file>

<file path=ppt/tags/tag38.xml><?xml version="1.0" encoding="utf-8"?>
<p:tagLst xmlns:a="http://schemas.openxmlformats.org/drawingml/2006/main" xmlns:r="http://schemas.openxmlformats.org/officeDocument/2006/relationships" xmlns:p="http://schemas.openxmlformats.org/presentationml/2006/main">
  <p:tag name="MILESTONE3" val="128,100,162,-8362846,True;01/01/1996 00:00:00;Hydrology and Water Resources Development in Vulneranle Environment;False;False;False;False;False;tbName;3;Calibri;11;Calibri;10;5;-16777215;-14726786;False;0;False;False;False;False;False;-1;399.1904"/>
</p:tagLst>
</file>

<file path=ppt/tags/tag39.xml><?xml version="1.0" encoding="utf-8"?>
<p:tagLst xmlns:a="http://schemas.openxmlformats.org/drawingml/2006/main" xmlns:r="http://schemas.openxmlformats.org/officeDocument/2006/relationships" xmlns:p="http://schemas.openxmlformats.org/presentationml/2006/main">
  <p:tag name="MILESTONE4" val="79,129,189,-11566659,True;01/01/1990 00:00:00;Hydrology and Water Resources Sustainable Development in a Changing Environment;False;False;False;False;False;tbName;4;Calibri;11;Calibri;10;4;-16777215;-14726786;False;0;False;False;False;False;False;-1;342.4531"/>
</p:tagLst>
</file>

<file path=ppt/tags/tag4.xml><?xml version="1.0" encoding="utf-8"?>
<p:tagLst xmlns:a="http://schemas.openxmlformats.org/drawingml/2006/main" xmlns:r="http://schemas.openxmlformats.org/officeDocument/2006/relationships" xmlns:p="http://schemas.openxmlformats.org/presentationml/2006/main">
  <p:tag name="INTERVAL8" val="0,114,188,-16747844,False;;01/01/1965 00:00:00;12/30/1974 00:00:00;International Hydrological Decade (IHD);1;Shape;8;Calibri;11;Calibri;10;Calibri;10;0;-16777215;-14726786;-14726786;False;0;False;False;False;False;False;False;False;False"/>
</p:tagLst>
</file>

<file path=ppt/tags/tag40.xml><?xml version="1.0" encoding="utf-8"?>
<p:tagLst xmlns:a="http://schemas.openxmlformats.org/drawingml/2006/main" xmlns:r="http://schemas.openxmlformats.org/officeDocument/2006/relationships" xmlns:p="http://schemas.openxmlformats.org/presentationml/2006/main">
  <p:tag name="MILESTONE7" val="75,172,198,-11817786,True;01/01/1975 00:00:00;International Coopeation in Hydrological Sciences;False;False;False;False;False;tbName;7;Calibri;11;Calibri;10;1;-16777215;-14726786;False;0;False;False;False;False;False;-1;200.5709"/>
</p:tagLst>
</file>

<file path=ppt/tags/tag5.xml><?xml version="1.0" encoding="utf-8"?>
<p:tagLst xmlns:a="http://schemas.openxmlformats.org/drawingml/2006/main" xmlns:r="http://schemas.openxmlformats.org/officeDocument/2006/relationships" xmlns:p="http://schemas.openxmlformats.org/presentationml/2006/main">
  <p:tag name="INTERVAL7" val="0,114,188,-16747844,False;;01/01/1975 00:00:00;01/01/1981 00:00:00;IHP-I;1;Shape;7;Calibri;11;Calibri;10;Calibri;10;1;-16777215;-14726786;-14726786;False;0;False;False;False;False;False;False;False;False"/>
</p:tagLst>
</file>

<file path=ppt/tags/tag6.xml><?xml version="1.0" encoding="utf-8"?>
<p:tagLst xmlns:a="http://schemas.openxmlformats.org/drawingml/2006/main" xmlns:r="http://schemas.openxmlformats.org/officeDocument/2006/relationships" xmlns:p="http://schemas.openxmlformats.org/presentationml/2006/main">
  <p:tag name="INTERVAL5" val="0,114,188,-16747844,False;;01/01/1984 00:00:00;01/01/1990 00:00:00;IHP-III;1;Shape;5;Calibri;11;Calibri;10;Calibri;10;3;-16777215;-14726786;-14726786;False;0;False;False;False;False;False;False;False;False"/>
</p:tagLst>
</file>

<file path=ppt/tags/tag7.xml><?xml version="1.0" encoding="utf-8"?>
<p:tagLst xmlns:a="http://schemas.openxmlformats.org/drawingml/2006/main" xmlns:r="http://schemas.openxmlformats.org/officeDocument/2006/relationships" xmlns:p="http://schemas.openxmlformats.org/presentationml/2006/main">
  <p:tag name="INTERVAL4" val="0,114,188,-16747844,False;;01/01/1990 00:00:00;01/01/1996 00:00:00;IHP-IV;3;Shape;4;Calibri;11;Calibri;10;Calibri;10;4;-16777215;-14726786;-14726786;False;0;False;False;False;False;False;False;False;False"/>
</p:tagLst>
</file>

<file path=ppt/tags/tag8.xml><?xml version="1.0" encoding="utf-8"?>
<p:tagLst xmlns:a="http://schemas.openxmlformats.org/drawingml/2006/main" xmlns:r="http://schemas.openxmlformats.org/officeDocument/2006/relationships" xmlns:p="http://schemas.openxmlformats.org/presentationml/2006/main">
  <p:tag name="INTERVAL3" val="0,114,188,-16747844,False;;01/01/1996 00:00:00;01/01/2002 00:00:00;IHP-V;4;Shape;3;Calibri;11;Calibri;10;Calibri;10;5;-16777215;-14726786;-14726786;False;0;False;False;False;False;False;False;False;False"/>
</p:tagLst>
</file>

<file path=ppt/tags/tag9.xml><?xml version="1.0" encoding="utf-8"?>
<p:tagLst xmlns:a="http://schemas.openxmlformats.org/drawingml/2006/main" xmlns:r="http://schemas.openxmlformats.org/officeDocument/2006/relationships" xmlns:p="http://schemas.openxmlformats.org/presentationml/2006/main">
  <p:tag name="INTERVAL2" val="0,114,188,-16747844,False;;01/01/2002 00:00:00;01/01/2008 00:00:00;IHP-VI;4;Shape;2;Calibri;11;Calibri;10;Calibri;10;6;-16777215;-14726786;-14726786;False;0;False;False;False;False;False;False;False;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2209</TotalTime>
  <Words>2801</Words>
  <Application>Microsoft Office PowerPoint</Application>
  <PresentationFormat>Custom</PresentationFormat>
  <Paragraphs>392</Paragraphs>
  <Slides>47</Slides>
  <Notes>14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Slide 3</vt:lpstr>
      <vt:lpstr>Slide 4</vt:lpstr>
      <vt:lpstr>Slide 5</vt:lpstr>
      <vt:lpstr>Slide 6</vt:lpstr>
      <vt:lpstr>Slide 7</vt:lpstr>
      <vt:lpstr>Slide 8</vt:lpstr>
      <vt:lpstr>Slide 9</vt:lpstr>
      <vt:lpstr>FLUID MECHANICS</vt:lpstr>
      <vt:lpstr>HYDRAULICS</vt:lpstr>
      <vt:lpstr>GROUNDWATER HYDRAULICS AND HYDROLOGY</vt:lpstr>
      <vt:lpstr>WATER SUPPLY AND SEWAGE SYSTEMS</vt:lpstr>
      <vt:lpstr>ENVIRONMENTAL ENGINEERING</vt:lpstr>
      <vt:lpstr>COASTAL AND HARBOUR ENGINEERING</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UNESCO CHAIR </vt:lpstr>
      <vt:lpstr>THE ROLE OF UNIVERSITIES</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 Sharma</dc:creator>
  <cp:lastModifiedBy>Milan</cp:lastModifiedBy>
  <cp:revision>250</cp:revision>
  <dcterms:created xsi:type="dcterms:W3CDTF">2017-04-28T08:43:00Z</dcterms:created>
  <dcterms:modified xsi:type="dcterms:W3CDTF">2019-11-01T20:57:11Z</dcterms:modified>
</cp:coreProperties>
</file>